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28"/>
  </p:notesMasterIdLst>
  <p:sldIdLst>
    <p:sldId id="256" r:id="rId2"/>
    <p:sldId id="257" r:id="rId3"/>
    <p:sldId id="269" r:id="rId4"/>
    <p:sldId id="290" r:id="rId5"/>
    <p:sldId id="299" r:id="rId6"/>
    <p:sldId id="304" r:id="rId7"/>
    <p:sldId id="318" r:id="rId8"/>
    <p:sldId id="309" r:id="rId9"/>
    <p:sldId id="319" r:id="rId10"/>
    <p:sldId id="310" r:id="rId11"/>
    <p:sldId id="312" r:id="rId12"/>
    <p:sldId id="339" r:id="rId13"/>
    <p:sldId id="342" r:id="rId14"/>
    <p:sldId id="343" r:id="rId15"/>
    <p:sldId id="311" r:id="rId16"/>
    <p:sldId id="314" r:id="rId17"/>
    <p:sldId id="313" r:id="rId18"/>
    <p:sldId id="306" r:id="rId19"/>
    <p:sldId id="307" r:id="rId20"/>
    <p:sldId id="320" r:id="rId21"/>
    <p:sldId id="340" r:id="rId22"/>
    <p:sldId id="341" r:id="rId23"/>
    <p:sldId id="344" r:id="rId24"/>
    <p:sldId id="265" r:id="rId25"/>
    <p:sldId id="267" r:id="rId26"/>
    <p:sldId id="279" r:id="rId27"/>
  </p:sldIdLst>
  <p:sldSz cx="9144000" cy="5143500" type="screen16x9"/>
  <p:notesSz cx="6858000" cy="9144000"/>
  <p:embeddedFontLst>
    <p:embeddedFont>
      <p:font typeface="Zilla Slab Light" panose="020B0604020202020204" charset="0"/>
      <p:bold r:id="rId29"/>
      <p:boldItalic r:id="rId30"/>
    </p:embeddedFont>
    <p:embeddedFont>
      <p:font typeface="Stencil" panose="040409050D0802020404" pitchFamily="82" charset="0"/>
      <p:regular r:id="rId31"/>
    </p:embeddedFont>
    <p:embeddedFont>
      <p:font typeface="Zilla Slab Highlight" panose="020B0604020202020204" charset="0"/>
      <p:regular r:id="rId32"/>
    </p:embeddedFont>
    <p:embeddedFont>
      <p:font typeface="Helvetica Neue Light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4AC1F84D-A8B9-4D9C-95F9-A531BB2B289F}">
          <p14:sldIdLst>
            <p14:sldId id="256"/>
          </p14:sldIdLst>
        </p14:section>
        <p14:section name="Intro" id="{C89F0C71-C877-43DA-A0AA-79339F2C8F77}">
          <p14:sldIdLst>
            <p14:sldId id="257"/>
            <p14:sldId id="269"/>
            <p14:sldId id="290"/>
          </p14:sldIdLst>
        </p14:section>
        <p14:section name="Ivana" id="{36382564-267B-4DA2-8739-BA9871DCF096}">
          <p14:sldIdLst>
            <p14:sldId id="299"/>
            <p14:sldId id="304"/>
            <p14:sldId id="318"/>
            <p14:sldId id="309"/>
            <p14:sldId id="319"/>
            <p14:sldId id="310"/>
            <p14:sldId id="312"/>
            <p14:sldId id="339"/>
            <p14:sldId id="342"/>
            <p14:sldId id="343"/>
            <p14:sldId id="311"/>
            <p14:sldId id="314"/>
            <p14:sldId id="313"/>
            <p14:sldId id="306"/>
            <p14:sldId id="307"/>
            <p14:sldId id="320"/>
            <p14:sldId id="340"/>
            <p14:sldId id="341"/>
            <p14:sldId id="344"/>
          </p14:sldIdLst>
        </p14:section>
        <p14:section name="Zaključak" id="{39C16455-9160-4D34-B06D-A0D216A44300}">
          <p14:sldIdLst>
            <p14:sldId id="265"/>
            <p14:sldId id="267"/>
            <p14:sldId id="279"/>
          </p14:sldIdLst>
        </p14:section>
      </p14:sectionLst>
    </p:ext>
    <p:ext uri="{EFAFB233-063F-42B5-8137-9DF3F51BA10A}">
      <p15:sldGuideLst xmlns:p15="http://schemas.microsoft.com/office/powerpoint/2012/main">
        <p15:guide id="1" pos="288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52C985-7B1E-4E05-B878-6257F42DA968}">
  <a:tblStyle styleId="{6952C985-7B1E-4E05-B878-6257F42DA96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26" autoAdjust="0"/>
    <p:restoredTop sz="74767" autoAdjust="0"/>
  </p:normalViewPr>
  <p:slideViewPr>
    <p:cSldViewPr snapToGrid="0">
      <p:cViewPr varScale="1">
        <p:scale>
          <a:sx n="114" d="100"/>
          <a:sy n="114" d="100"/>
        </p:scale>
        <p:origin x="1638" y="90"/>
      </p:cViewPr>
      <p:guideLst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eg>
</file>

<file path=ppt/media/image2.jpg>
</file>

<file path=ppt/media/image20.jpg>
</file>

<file path=ppt/media/image3.jpe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You get the picture.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72249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You get the picture.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788438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You get the picture.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364095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You get the picture.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47571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You get the picture.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50014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You get the picture.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56445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You get the picture.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14826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You get the picture.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5686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18742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06484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93312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41004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47981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16899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Shape 2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526240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47210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You get the picture.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18926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You get the picture.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696066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You get the picture.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214449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You get the picture.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995784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09600" y="3439625"/>
            <a:ext cx="396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533400" y="3107350"/>
            <a:ext cx="4038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533400" y="4211654"/>
            <a:ext cx="4038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8579950" y="4588275"/>
            <a:ext cx="525600" cy="5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57200" y="434587"/>
            <a:ext cx="4114800" cy="2137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457200" y="2647975"/>
            <a:ext cx="4114800" cy="213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▫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457200" y="434587"/>
            <a:ext cx="4114800" cy="2137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457200" y="2571775"/>
            <a:ext cx="3121200" cy="235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2"/>
          </p:nvPr>
        </p:nvSpPr>
        <p:spPr>
          <a:xfrm>
            <a:off x="3766505" y="2571775"/>
            <a:ext cx="3121200" cy="235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579950" y="4588275"/>
            <a:ext cx="525600" cy="5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57200" y="434587"/>
            <a:ext cx="4114800" cy="2137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579950" y="4588275"/>
            <a:ext cx="525600" cy="5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mall title">
  <p:cSld name="TITLE_ONLY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04800" y="3492738"/>
            <a:ext cx="4114800" cy="1408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579950" y="4588275"/>
            <a:ext cx="525600" cy="5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579950" y="4588275"/>
            <a:ext cx="525600" cy="5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7376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/>
        </p:nvSpPr>
        <p:spPr>
          <a:xfrm>
            <a:off x="-4225" y="4275"/>
            <a:ext cx="6859500" cy="5143500"/>
          </a:xfrm>
          <a:prstGeom prst="rect">
            <a:avLst/>
          </a:prstGeom>
          <a:gradFill>
            <a:gsLst>
              <a:gs pos="0">
                <a:srgbClr val="000208">
                  <a:alpha val="0"/>
                </a:srgbClr>
              </a:gs>
              <a:gs pos="100000">
                <a:srgbClr val="000208">
                  <a:alpha val="59607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</a:pPr>
            <a:endParaRPr sz="24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" name="Shape 7"/>
          <p:cNvSpPr txBox="1">
            <a:spLocks noGrp="1"/>
          </p:cNvSpPr>
          <p:nvPr>
            <p:ph type="title"/>
          </p:nvPr>
        </p:nvSpPr>
        <p:spPr>
          <a:xfrm>
            <a:off x="457200" y="434587"/>
            <a:ext cx="4114800" cy="21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body" idx="1"/>
          </p:nvPr>
        </p:nvSpPr>
        <p:spPr>
          <a:xfrm>
            <a:off x="457200" y="2647975"/>
            <a:ext cx="4114800" cy="2137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▫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sldNum" idx="12"/>
          </p:nvPr>
        </p:nvSpPr>
        <p:spPr>
          <a:xfrm>
            <a:off x="8579950" y="4588275"/>
            <a:ext cx="525600" cy="5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800" b="1">
                <a:solidFill>
                  <a:srgbClr val="FFFFFF"/>
                </a:solidFill>
                <a:latin typeface="Zilla Slab Highlight"/>
                <a:ea typeface="Zilla Slab Highlight"/>
                <a:cs typeface="Zilla Slab Highlight"/>
                <a:sym typeface="Zilla Slab Highlight"/>
              </a:defRPr>
            </a:lvl1pPr>
            <a:lvl2pPr lvl="1" algn="r">
              <a:buNone/>
              <a:defRPr sz="1800" b="1">
                <a:solidFill>
                  <a:srgbClr val="FFFFFF"/>
                </a:solidFill>
                <a:latin typeface="Zilla Slab Highlight"/>
                <a:ea typeface="Zilla Slab Highlight"/>
                <a:cs typeface="Zilla Slab Highlight"/>
                <a:sym typeface="Zilla Slab Highlight"/>
              </a:defRPr>
            </a:lvl2pPr>
            <a:lvl3pPr lvl="2" algn="r">
              <a:buNone/>
              <a:defRPr sz="1800" b="1">
                <a:solidFill>
                  <a:srgbClr val="FFFFFF"/>
                </a:solidFill>
                <a:latin typeface="Zilla Slab Highlight"/>
                <a:ea typeface="Zilla Slab Highlight"/>
                <a:cs typeface="Zilla Slab Highlight"/>
                <a:sym typeface="Zilla Slab Highlight"/>
              </a:defRPr>
            </a:lvl3pPr>
            <a:lvl4pPr lvl="3" algn="r">
              <a:buNone/>
              <a:defRPr sz="1800" b="1">
                <a:solidFill>
                  <a:srgbClr val="FFFFFF"/>
                </a:solidFill>
                <a:latin typeface="Zilla Slab Highlight"/>
                <a:ea typeface="Zilla Slab Highlight"/>
                <a:cs typeface="Zilla Slab Highlight"/>
                <a:sym typeface="Zilla Slab Highlight"/>
              </a:defRPr>
            </a:lvl4pPr>
            <a:lvl5pPr lvl="4" algn="r">
              <a:buNone/>
              <a:defRPr sz="1800" b="1">
                <a:solidFill>
                  <a:srgbClr val="FFFFFF"/>
                </a:solidFill>
                <a:latin typeface="Zilla Slab Highlight"/>
                <a:ea typeface="Zilla Slab Highlight"/>
                <a:cs typeface="Zilla Slab Highlight"/>
                <a:sym typeface="Zilla Slab Highlight"/>
              </a:defRPr>
            </a:lvl5pPr>
            <a:lvl6pPr lvl="5" algn="r">
              <a:buNone/>
              <a:defRPr sz="1800" b="1">
                <a:solidFill>
                  <a:srgbClr val="FFFFFF"/>
                </a:solidFill>
                <a:latin typeface="Zilla Slab Highlight"/>
                <a:ea typeface="Zilla Slab Highlight"/>
                <a:cs typeface="Zilla Slab Highlight"/>
                <a:sym typeface="Zilla Slab Highlight"/>
              </a:defRPr>
            </a:lvl6pPr>
            <a:lvl7pPr lvl="6" algn="r">
              <a:buNone/>
              <a:defRPr sz="1800" b="1">
                <a:solidFill>
                  <a:srgbClr val="FFFFFF"/>
                </a:solidFill>
                <a:latin typeface="Zilla Slab Highlight"/>
                <a:ea typeface="Zilla Slab Highlight"/>
                <a:cs typeface="Zilla Slab Highlight"/>
                <a:sym typeface="Zilla Slab Highlight"/>
              </a:defRPr>
            </a:lvl7pPr>
            <a:lvl8pPr lvl="7" algn="r">
              <a:buNone/>
              <a:defRPr sz="1800" b="1">
                <a:solidFill>
                  <a:srgbClr val="FFFFFF"/>
                </a:solidFill>
                <a:latin typeface="Zilla Slab Highlight"/>
                <a:ea typeface="Zilla Slab Highlight"/>
                <a:cs typeface="Zilla Slab Highlight"/>
                <a:sym typeface="Zilla Slab Highlight"/>
              </a:defRPr>
            </a:lvl8pPr>
            <a:lvl9pPr lvl="8" algn="r">
              <a:buNone/>
              <a:defRPr sz="1800" b="1">
                <a:solidFill>
                  <a:srgbClr val="FFFFFF"/>
                </a:solidFill>
                <a:latin typeface="Zilla Slab Highlight"/>
                <a:ea typeface="Zilla Slab Highlight"/>
                <a:cs typeface="Zilla Slab Highlight"/>
                <a:sym typeface="Zilla Slab Highligh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7" r:id="rId7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angiejones.tech/wp-content/uploads/2018/03/The_ethics_of_self-driving_cars_-_Paul_Fenwick.mp4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angiejones.tech/wp-content/uploads/2018/03/The_ethics_of_self-driving_cars_-_Paul_Fenwick.mp4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hyperlink" Target="http://moralmachine.mit.edu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xtestathon.romaniatesting.ro/?utm_source=RTC2018&amp;utm_campaign=271f0b9d18-EMAIL_CAMPAIGN_2018_05_02&amp;utm_medium=email&amp;utm_term=0_5065295fd6-271f0b9d18-327810825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github.com/angiejones/automation-bookstore" TargetMode="External"/><Relationship Id="rId5" Type="http://schemas.openxmlformats.org/officeDocument/2006/relationships/hyperlink" Target="https://romaniatesting.ro/program/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lides.com/angiejones/the-reality-of-testing-in-an-artificial-world#/" TargetMode="External"/><Relationship Id="rId4" Type="http://schemas.openxmlformats.org/officeDocument/2006/relationships/hyperlink" Target="http://angiejones.tech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ctrTitle"/>
          </p:nvPr>
        </p:nvSpPr>
        <p:spPr>
          <a:xfrm>
            <a:off x="357809" y="2346319"/>
            <a:ext cx="8004313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3000" dirty="0" smtClean="0"/>
              <a:t>Romanian Testing Conference 2018</a:t>
            </a:r>
            <a:r>
              <a:rPr lang="en" sz="3000" dirty="0" smtClean="0"/>
              <a:t> </a:t>
            </a:r>
            <a:r>
              <a:rPr lang="hr-HR" sz="4000" dirty="0" smtClean="0"/>
              <a:t/>
            </a:r>
            <a:br>
              <a:rPr lang="hr-HR" sz="4000" dirty="0" smtClean="0"/>
            </a:br>
            <a:r>
              <a:rPr lang="hr-HR" sz="3000" b="1" dirty="0" smtClean="0">
                <a:latin typeface="Stencil" panose="040409050D0802020404" pitchFamily="82" charset="0"/>
              </a:rPr>
              <a:t>Report</a:t>
            </a:r>
            <a:endParaRPr sz="3000" b="1" dirty="0">
              <a:latin typeface="Stencil" panose="040409050D0802020404" pitchFamily="82" charset="0"/>
            </a:endParaRPr>
          </a:p>
        </p:txBody>
      </p:sp>
      <p:sp>
        <p:nvSpPr>
          <p:cNvPr id="4" name="Shape 50"/>
          <p:cNvSpPr txBox="1">
            <a:spLocks/>
          </p:cNvSpPr>
          <p:nvPr/>
        </p:nvSpPr>
        <p:spPr>
          <a:xfrm>
            <a:off x="6230711" y="3862114"/>
            <a:ext cx="2802835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800"/>
              <a:buFont typeface="Zilla Slab Light"/>
              <a:buNone/>
              <a:defRPr sz="4800" b="0" i="0" u="none" strike="noStrike" cap="none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800"/>
              <a:buFont typeface="Zilla Slab Light"/>
              <a:buNone/>
              <a:defRPr sz="4800" b="0" i="0" u="none" strike="noStrike" cap="none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800"/>
              <a:buFont typeface="Zilla Slab Light"/>
              <a:buNone/>
              <a:defRPr sz="4800" b="0" i="0" u="none" strike="noStrike" cap="none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800"/>
              <a:buFont typeface="Zilla Slab Light"/>
              <a:buNone/>
              <a:defRPr sz="4800" b="0" i="0" u="none" strike="noStrike" cap="none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800"/>
              <a:buFont typeface="Zilla Slab Light"/>
              <a:buNone/>
              <a:defRPr sz="4800" b="0" i="0" u="none" strike="noStrike" cap="none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800"/>
              <a:buFont typeface="Zilla Slab Light"/>
              <a:buNone/>
              <a:defRPr sz="4800" b="0" i="0" u="none" strike="noStrike" cap="none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800"/>
              <a:buFont typeface="Zilla Slab Light"/>
              <a:buNone/>
              <a:defRPr sz="4800" b="0" i="0" u="none" strike="noStrike" cap="none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800"/>
              <a:buFont typeface="Zilla Slab Light"/>
              <a:buNone/>
              <a:defRPr sz="4800" b="0" i="0" u="none" strike="noStrike" cap="none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800"/>
              <a:buFont typeface="Zilla Slab Light"/>
              <a:buNone/>
              <a:defRPr sz="4800" b="0" i="0" u="none" strike="noStrike" cap="none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9pPr>
          </a:lstStyle>
          <a:p>
            <a:r>
              <a:rPr lang="hr-HR" sz="2000" dirty="0" smtClean="0"/>
              <a:t>Ivana Maleš Galić, Span</a:t>
            </a:r>
            <a:endParaRPr lang="hr-HR" sz="2000" b="1" dirty="0" smtClean="0">
              <a:latin typeface="Stencil" panose="040409050D0802020404" pitchFamily="82" charset="0"/>
            </a:endParaRPr>
          </a:p>
          <a:p>
            <a:endParaRPr lang="hr-HR" sz="3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subTitle" idx="4294967295"/>
          </p:nvPr>
        </p:nvSpPr>
        <p:spPr>
          <a:xfrm>
            <a:off x="349028" y="987806"/>
            <a:ext cx="8111836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hr-HR" dirty="0" smtClean="0"/>
              <a:t>How to test an </a:t>
            </a:r>
            <a:r>
              <a:rPr lang="en-US" dirty="0" smtClean="0"/>
              <a:t>application </a:t>
            </a:r>
            <a:r>
              <a:rPr lang="en-US" dirty="0"/>
              <a:t>where it's core functionality </a:t>
            </a:r>
            <a:r>
              <a:rPr lang="hr-HR" dirty="0" smtClean="0"/>
              <a:t>is -&gt; </a:t>
            </a:r>
            <a:r>
              <a:rPr lang="en-US" b="1" u="sng" dirty="0" smtClean="0"/>
              <a:t>it </a:t>
            </a:r>
            <a:r>
              <a:rPr lang="en-US" b="1" u="sng" dirty="0"/>
              <a:t>has machine </a:t>
            </a:r>
            <a:r>
              <a:rPr lang="en-US" b="1" u="sng" dirty="0" smtClean="0"/>
              <a:t>learning</a:t>
            </a:r>
            <a:r>
              <a:rPr lang="hr-HR" dirty="0" smtClean="0"/>
              <a:t>.</a:t>
            </a:r>
          </a:p>
          <a:p>
            <a:pPr lvl="1" fontAlgn="base"/>
            <a:r>
              <a:rPr lang="hr-HR" dirty="0" smtClean="0"/>
              <a:t>Netflix has</a:t>
            </a:r>
            <a:r>
              <a:rPr lang="en-US" dirty="0" smtClean="0"/>
              <a:t> </a:t>
            </a:r>
            <a:r>
              <a:rPr lang="en-US" dirty="0"/>
              <a:t>its recommendation </a:t>
            </a:r>
            <a:r>
              <a:rPr lang="en-US" dirty="0" smtClean="0"/>
              <a:t>system</a:t>
            </a:r>
            <a:r>
              <a:rPr lang="hr-HR" dirty="0" smtClean="0"/>
              <a:t>:</a:t>
            </a:r>
            <a:r>
              <a:rPr lang="en-US" dirty="0" smtClean="0"/>
              <a:t> </a:t>
            </a:r>
            <a:r>
              <a:rPr lang="en-US" dirty="0"/>
              <a:t>when you go to your opening page on Netflix the recommendations there are based on you </a:t>
            </a:r>
            <a:r>
              <a:rPr lang="en-US" dirty="0" smtClean="0"/>
              <a:t>personally</a:t>
            </a:r>
            <a:r>
              <a:rPr lang="hr-HR" dirty="0" smtClean="0"/>
              <a:t> -&gt; </a:t>
            </a:r>
            <a:r>
              <a:rPr lang="en-US" dirty="0" smtClean="0"/>
              <a:t>that </a:t>
            </a:r>
            <a:r>
              <a:rPr lang="en-US" dirty="0"/>
              <a:t>is also based on machine learning algorithms. </a:t>
            </a:r>
            <a:endParaRPr lang="hr-HR" dirty="0" smtClean="0"/>
          </a:p>
          <a:p>
            <a:pPr lvl="1" fontAlgn="base"/>
            <a:r>
              <a:rPr lang="en-US" dirty="0" smtClean="0"/>
              <a:t>At Twitter there </a:t>
            </a:r>
            <a:r>
              <a:rPr lang="en-US" dirty="0"/>
              <a:t>are features </a:t>
            </a:r>
            <a:r>
              <a:rPr lang="en-US" dirty="0" smtClean="0"/>
              <a:t>there that </a:t>
            </a:r>
            <a:r>
              <a:rPr lang="en-US" dirty="0"/>
              <a:t>are employing machine learning. </a:t>
            </a:r>
            <a:r>
              <a:rPr lang="hr-HR" dirty="0" smtClean="0"/>
              <a:t>How to test if something is a spam?</a:t>
            </a:r>
          </a:p>
          <a:p>
            <a:pPr fontAlgn="base"/>
            <a:r>
              <a:rPr lang="hr-HR" dirty="0" smtClean="0"/>
              <a:t>Ask yourself...</a:t>
            </a:r>
          </a:p>
          <a:p>
            <a:pPr lvl="1" fontAlgn="base"/>
            <a:r>
              <a:rPr lang="hr-HR" dirty="0" smtClean="0"/>
              <a:t>Why do we </a:t>
            </a:r>
            <a:r>
              <a:rPr lang="en-US" dirty="0" smtClean="0"/>
              <a:t>look </a:t>
            </a:r>
            <a:r>
              <a:rPr lang="en-US" dirty="0"/>
              <a:t>at AI, machine learning, </a:t>
            </a:r>
            <a:r>
              <a:rPr lang="hr-HR" dirty="0" smtClean="0"/>
              <a:t>as it </a:t>
            </a:r>
            <a:r>
              <a:rPr lang="en-US" dirty="0" smtClean="0"/>
              <a:t>is </a:t>
            </a:r>
            <a:r>
              <a:rPr lang="en-US" dirty="0"/>
              <a:t>something that's way out in the future and not necessarily something we have to work on right now or think about right now.</a:t>
            </a:r>
            <a:endParaRPr lang="hr-HR" dirty="0" smtClean="0"/>
          </a:p>
          <a:p>
            <a:pPr marL="571500" lvl="1" indent="0" fontAlgn="base">
              <a:buNone/>
            </a:pP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603914" y="264253"/>
            <a:ext cx="743829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500" b="1" dirty="0" smtClean="0">
                <a:solidFill>
                  <a:schemeClr val="bg1"/>
                </a:solidFill>
              </a:rPr>
              <a:t>#Example: Netflix, Twitter</a:t>
            </a:r>
            <a:endParaRPr lang="en-US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0509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subTitle" idx="4294967295"/>
          </p:nvPr>
        </p:nvSpPr>
        <p:spPr>
          <a:xfrm>
            <a:off x="349028" y="987806"/>
            <a:ext cx="8111836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US" dirty="0"/>
              <a:t>A lot of people will say </a:t>
            </a:r>
            <a:r>
              <a:rPr lang="hr-HR" dirty="0" smtClean="0"/>
              <a:t> there is no need to test </a:t>
            </a:r>
            <a:r>
              <a:rPr lang="en-US" dirty="0" smtClean="0"/>
              <a:t>machine </a:t>
            </a:r>
            <a:r>
              <a:rPr lang="en-US" dirty="0"/>
              <a:t>learning features </a:t>
            </a:r>
            <a:endParaRPr lang="hr-HR" dirty="0" smtClean="0"/>
          </a:p>
          <a:p>
            <a:pPr fontAlgn="base"/>
            <a:r>
              <a:rPr lang="hr-HR" dirty="0" smtClean="0"/>
              <a:t>What is Angie Jones advice?</a:t>
            </a:r>
          </a:p>
          <a:p>
            <a:pPr lvl="1" fontAlgn="base"/>
            <a:r>
              <a:rPr lang="hr-HR" dirty="0" smtClean="0"/>
              <a:t>„</a:t>
            </a:r>
            <a:r>
              <a:rPr lang="en-US" dirty="0" smtClean="0"/>
              <a:t>We </a:t>
            </a:r>
            <a:r>
              <a:rPr lang="en-US" dirty="0"/>
              <a:t>should definitely be involved in this because people look at machine learning and AI concepts. </a:t>
            </a:r>
            <a:endParaRPr lang="hr-HR" dirty="0"/>
          </a:p>
          <a:p>
            <a:pPr lvl="1" fontAlgn="base"/>
            <a:r>
              <a:rPr lang="en-US" dirty="0" smtClean="0"/>
              <a:t>This </a:t>
            </a:r>
            <a:r>
              <a:rPr lang="en-US" dirty="0"/>
              <a:t>black box that is always right, is just correct by default. And there have been horrific stories in the media where that is not the case</a:t>
            </a:r>
            <a:r>
              <a:rPr lang="en-US" dirty="0" smtClean="0"/>
              <a:t>.</a:t>
            </a:r>
            <a:r>
              <a:rPr lang="hr-HR" dirty="0" smtClean="0"/>
              <a:t>”</a:t>
            </a:r>
          </a:p>
          <a:p>
            <a:pPr lvl="1" fontAlgn="base"/>
            <a:endParaRPr lang="hr-HR" dirty="0"/>
          </a:p>
          <a:p>
            <a:pPr marL="571500" lvl="1" indent="0" fontAlgn="base">
              <a:buNone/>
            </a:pPr>
            <a:endParaRPr lang="hr-HR" b="1" dirty="0">
              <a:hlinkClick r:id="rId4"/>
            </a:endParaRPr>
          </a:p>
          <a:p>
            <a:pPr marL="571500" lvl="1" indent="0" fontAlgn="base">
              <a:buNone/>
            </a:pPr>
            <a:endParaRPr lang="hr-HR" dirty="0" smtClean="0"/>
          </a:p>
          <a:p>
            <a:pPr marL="571500" lvl="1" indent="0" fontAlgn="base">
              <a:buNone/>
            </a:pPr>
            <a:endParaRPr lang="hr-HR" dirty="0"/>
          </a:p>
          <a:p>
            <a:pPr marL="571500" lvl="1" indent="0" fontAlgn="base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marL="114300" indent="0" fontAlgn="base">
              <a:buNone/>
            </a:pP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685800" y="325667"/>
            <a:ext cx="743829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500" b="1" dirty="0" smtClean="0">
                <a:solidFill>
                  <a:schemeClr val="bg1"/>
                </a:solidFill>
              </a:rPr>
              <a:t>Be ready, Get involved!</a:t>
            </a:r>
            <a:endParaRPr lang="en-US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952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subTitle" idx="4294967295"/>
          </p:nvPr>
        </p:nvSpPr>
        <p:spPr>
          <a:xfrm>
            <a:off x="-95589" y="769692"/>
            <a:ext cx="8111836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0" lvl="1" indent="0" fontAlgn="base">
              <a:buNone/>
            </a:pPr>
            <a:endParaRPr lang="hr-HR" b="1" dirty="0">
              <a:hlinkClick r:id="rId4"/>
            </a:endParaRPr>
          </a:p>
          <a:p>
            <a:pPr marL="571500" lvl="1" indent="0" fontAlgn="base">
              <a:buNone/>
            </a:pPr>
            <a:r>
              <a:rPr lang="hr-HR" dirty="0">
                <a:hlinkClick r:id="rId4"/>
              </a:rPr>
              <a:t>http://angiejones.tech/wp-content/uploads/2018/03/The_ethics_of_self-driving_cars_-_Paul_Fenwick.mp4</a:t>
            </a:r>
            <a:endParaRPr lang="hr-HR" dirty="0" smtClean="0"/>
          </a:p>
          <a:p>
            <a:pPr marL="571500" lvl="1" indent="0" fontAlgn="base">
              <a:buNone/>
            </a:pPr>
            <a:endParaRPr lang="hr-HR" dirty="0"/>
          </a:p>
          <a:p>
            <a:pPr marL="571500" lvl="1" indent="0" fontAlgn="base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marL="114300" indent="0" fontAlgn="base">
              <a:buNone/>
            </a:pP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349028" y="0"/>
            <a:ext cx="743829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500" b="1" dirty="0" smtClean="0">
                <a:solidFill>
                  <a:schemeClr val="bg1"/>
                </a:solidFill>
              </a:rPr>
              <a:t>Machine etics – Trolly problem</a:t>
            </a:r>
            <a:endParaRPr lang="en-US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1528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subTitle" idx="4294967295"/>
          </p:nvPr>
        </p:nvSpPr>
        <p:spPr>
          <a:xfrm>
            <a:off x="-204646" y="920694"/>
            <a:ext cx="8111836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0" lvl="1" indent="0" fontAlgn="base">
              <a:buNone/>
            </a:pPr>
            <a:r>
              <a:rPr lang="hr-HR" b="1" dirty="0">
                <a:hlinkClick r:id="rId4"/>
              </a:rPr>
              <a:t>http://moralmachine.mit.edu</a:t>
            </a:r>
            <a:r>
              <a:rPr lang="hr-HR" b="1" dirty="0" smtClean="0">
                <a:hlinkClick r:id="rId4"/>
              </a:rPr>
              <a:t>/</a:t>
            </a:r>
            <a:r>
              <a:rPr lang="hr-HR" b="1" dirty="0" smtClean="0"/>
              <a:t> </a:t>
            </a:r>
          </a:p>
          <a:p>
            <a:pPr marL="571500" lvl="1" indent="0" fontAlgn="base">
              <a:buNone/>
            </a:pPr>
            <a:endParaRPr lang="hr-HR" b="1" dirty="0"/>
          </a:p>
          <a:p>
            <a:pPr marL="571500" lvl="1" indent="0" fontAlgn="base">
              <a:buNone/>
            </a:pP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349028" y="251670"/>
            <a:ext cx="743829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500" b="1" dirty="0" smtClean="0">
                <a:solidFill>
                  <a:schemeClr val="bg1"/>
                </a:solidFill>
              </a:rPr>
              <a:t>Moral Machine – solving moral dilemmas</a:t>
            </a:r>
            <a:endParaRPr lang="en-US" sz="25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6878" y="1558845"/>
            <a:ext cx="5002592" cy="316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31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9028" y="251670"/>
            <a:ext cx="743829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500" b="1" dirty="0" smtClean="0">
                <a:solidFill>
                  <a:schemeClr val="bg1"/>
                </a:solidFill>
              </a:rPr>
              <a:t>Moral Machine – solving moral dilemmas</a:t>
            </a:r>
            <a:endParaRPr lang="en-US" sz="25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341" y="829891"/>
            <a:ext cx="7962183" cy="3999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924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subTitle" idx="4294967295"/>
          </p:nvPr>
        </p:nvSpPr>
        <p:spPr>
          <a:xfrm>
            <a:off x="349028" y="987806"/>
            <a:ext cx="8111836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hr-HR" dirty="0"/>
              <a:t>What is your </a:t>
            </a:r>
            <a:r>
              <a:rPr lang="hr-HR" u="sng" dirty="0"/>
              <a:t>input</a:t>
            </a:r>
            <a:r>
              <a:rPr lang="hr-HR" dirty="0"/>
              <a:t> for </a:t>
            </a:r>
            <a:r>
              <a:rPr lang="hr-HR" dirty="0" smtClean="0"/>
              <a:t>testing AI, ML app?</a:t>
            </a:r>
            <a:endParaRPr lang="hr-HR" dirty="0"/>
          </a:p>
          <a:p>
            <a:pPr lvl="1" fontAlgn="base"/>
            <a:r>
              <a:rPr lang="hr-HR" dirty="0"/>
              <a:t>You expect your app to work better as time goes on – </a:t>
            </a:r>
            <a:r>
              <a:rPr lang="hr-HR" b="1" dirty="0" smtClean="0"/>
              <a:t>IT LEARNS!</a:t>
            </a:r>
          </a:p>
          <a:p>
            <a:pPr marL="571500" lvl="1" indent="0" fontAlgn="base">
              <a:buNone/>
            </a:pPr>
            <a:endParaRPr lang="hr-HR" dirty="0" smtClean="0"/>
          </a:p>
          <a:p>
            <a:pPr fontAlgn="base"/>
            <a:r>
              <a:rPr lang="hr-HR" dirty="0" smtClean="0"/>
              <a:t>What are the challenges in our guidelines for testing and automation?</a:t>
            </a:r>
          </a:p>
          <a:p>
            <a:pPr lvl="1" fontAlgn="base"/>
            <a:r>
              <a:rPr lang="en-US" dirty="0" smtClean="0"/>
              <a:t>we </a:t>
            </a:r>
            <a:r>
              <a:rPr lang="en-US" dirty="0"/>
              <a:t>often say that in order to test such an order for it to be testable the exact results </a:t>
            </a:r>
            <a:r>
              <a:rPr lang="en-US" b="1" u="sng" dirty="0"/>
              <a:t>must be known </a:t>
            </a:r>
            <a:r>
              <a:rPr lang="en-US" dirty="0"/>
              <a:t>in advance and especially for automation</a:t>
            </a:r>
            <a:r>
              <a:rPr lang="en-US" dirty="0" smtClean="0"/>
              <a:t>.</a:t>
            </a:r>
            <a:endParaRPr lang="hr-HR" dirty="0" smtClean="0"/>
          </a:p>
          <a:p>
            <a:pPr lvl="1" fontAlgn="base"/>
            <a:r>
              <a:rPr lang="en-US" dirty="0" smtClean="0"/>
              <a:t>when </a:t>
            </a:r>
            <a:r>
              <a:rPr lang="en-US" dirty="0"/>
              <a:t>you think about writing automation script you have this scenario in mind and you have an expected result and you need to assert on an expected result. </a:t>
            </a:r>
            <a:endParaRPr lang="hr-HR" dirty="0" smtClean="0"/>
          </a:p>
          <a:p>
            <a:pPr fontAlgn="base"/>
            <a:r>
              <a:rPr lang="hr-HR" dirty="0" smtClean="0"/>
              <a:t>Problem?</a:t>
            </a:r>
          </a:p>
          <a:p>
            <a:pPr lvl="1" fontAlgn="base"/>
            <a:r>
              <a:rPr lang="en-US" dirty="0" smtClean="0"/>
              <a:t>in </a:t>
            </a:r>
            <a:r>
              <a:rPr lang="en-US" dirty="0"/>
              <a:t>machine learning there is no exactness there is no preciseness. There's </a:t>
            </a:r>
            <a:r>
              <a:rPr lang="en-US" dirty="0" smtClean="0"/>
              <a:t>a </a:t>
            </a:r>
            <a:r>
              <a:rPr lang="en-US" dirty="0"/>
              <a:t>range of possibilities that are valid and that could be correct.</a:t>
            </a:r>
            <a:br>
              <a:rPr lang="en-US" dirty="0"/>
            </a:br>
            <a:endParaRPr lang="en-US" dirty="0"/>
          </a:p>
          <a:p>
            <a:pPr lvl="1" fontAlgn="base"/>
            <a:endParaRPr lang="hr-HR" dirty="0" smtClean="0"/>
          </a:p>
          <a:p>
            <a:pPr marL="114300" indent="0" fontAlgn="base">
              <a:buNone/>
            </a:pPr>
            <a:endParaRPr lang="hr-HR" dirty="0" smtClean="0"/>
          </a:p>
          <a:p>
            <a:pPr marL="114300" indent="0" fontAlgn="base">
              <a:buNone/>
            </a:pP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685800" y="291548"/>
            <a:ext cx="743829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500" b="1" dirty="0" smtClean="0">
                <a:solidFill>
                  <a:schemeClr val="bg1"/>
                </a:solidFill>
              </a:rPr>
              <a:t>Expect the unexpected...</a:t>
            </a:r>
            <a:endParaRPr lang="en-US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0105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subTitle" idx="4294967295"/>
          </p:nvPr>
        </p:nvSpPr>
        <p:spPr>
          <a:xfrm>
            <a:off x="349028" y="987806"/>
            <a:ext cx="8111836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fontAlgn="base"/>
            <a:r>
              <a:rPr lang="hr-HR" dirty="0"/>
              <a:t>D</a:t>
            </a:r>
            <a:r>
              <a:rPr lang="en-US" dirty="0" err="1" smtClean="0"/>
              <a:t>on't</a:t>
            </a:r>
            <a:r>
              <a:rPr lang="en-US" dirty="0" smtClean="0"/>
              <a:t> </a:t>
            </a:r>
            <a:r>
              <a:rPr lang="en-US" dirty="0"/>
              <a:t>allow others to make you believe that AI and machine learning is this all-knowing black </a:t>
            </a:r>
            <a:r>
              <a:rPr lang="en-US" dirty="0" smtClean="0"/>
              <a:t>box</a:t>
            </a:r>
            <a:r>
              <a:rPr lang="hr-HR" dirty="0" smtClean="0"/>
              <a:t>. A</a:t>
            </a:r>
            <a:r>
              <a:rPr lang="en-US" dirty="0" smtClean="0"/>
              <a:t>s </a:t>
            </a:r>
            <a:r>
              <a:rPr lang="en-US" dirty="0"/>
              <a:t>testers we know </a:t>
            </a:r>
            <a:r>
              <a:rPr lang="en-US" dirty="0" smtClean="0"/>
              <a:t>better</a:t>
            </a:r>
            <a:r>
              <a:rPr lang="hr-HR" dirty="0" smtClean="0"/>
              <a:t>!</a:t>
            </a:r>
          </a:p>
          <a:p>
            <a:pPr lvl="0" fontAlgn="base"/>
            <a:r>
              <a:rPr lang="hr-HR" dirty="0" smtClean="0"/>
              <a:t>G</a:t>
            </a:r>
            <a:r>
              <a:rPr lang="en-US" dirty="0" smtClean="0"/>
              <a:t>et involved</a:t>
            </a:r>
            <a:r>
              <a:rPr lang="hr-HR" dirty="0" smtClean="0"/>
              <a:t>!</a:t>
            </a:r>
            <a:r>
              <a:rPr lang="en-US" dirty="0" smtClean="0"/>
              <a:t> </a:t>
            </a:r>
            <a:endParaRPr lang="hr-HR" dirty="0" smtClean="0"/>
          </a:p>
          <a:p>
            <a:pPr lvl="1" fontAlgn="base"/>
            <a:r>
              <a:rPr lang="en-US" dirty="0" smtClean="0"/>
              <a:t>Read </a:t>
            </a:r>
            <a:r>
              <a:rPr lang="en-US" dirty="0"/>
              <a:t>up more about what machine learning actually </a:t>
            </a:r>
            <a:r>
              <a:rPr lang="en-US" dirty="0" smtClean="0"/>
              <a:t>is </a:t>
            </a:r>
            <a:endParaRPr lang="hr-HR" dirty="0" smtClean="0"/>
          </a:p>
          <a:p>
            <a:pPr lvl="1" fontAlgn="base"/>
            <a:r>
              <a:rPr lang="en-US" dirty="0" smtClean="0"/>
              <a:t>Look </a:t>
            </a:r>
            <a:r>
              <a:rPr lang="en-US" dirty="0"/>
              <a:t>at different applications that are used in machine learning and start thinking about even if you don't work on them right </a:t>
            </a:r>
            <a:r>
              <a:rPr lang="en-US" dirty="0" smtClean="0"/>
              <a:t>now.</a:t>
            </a:r>
            <a:endParaRPr lang="hr-HR" dirty="0" smtClean="0"/>
          </a:p>
          <a:p>
            <a:pPr lvl="1" fontAlgn="base"/>
            <a:r>
              <a:rPr lang="hr-HR" dirty="0" smtClean="0"/>
              <a:t>Ask yourself - </a:t>
            </a:r>
            <a:r>
              <a:rPr lang="en-US" dirty="0" smtClean="0"/>
              <a:t>How </a:t>
            </a:r>
            <a:r>
              <a:rPr lang="en-US" dirty="0"/>
              <a:t>would </a:t>
            </a:r>
            <a:r>
              <a:rPr lang="hr-HR" dirty="0" smtClean="0"/>
              <a:t>I</a:t>
            </a:r>
            <a:r>
              <a:rPr lang="en-US" dirty="0" smtClean="0"/>
              <a:t> </a:t>
            </a:r>
            <a:r>
              <a:rPr lang="en-US" dirty="0"/>
              <a:t>test this? </a:t>
            </a:r>
            <a:endParaRPr lang="hr-HR" dirty="0" smtClean="0"/>
          </a:p>
          <a:p>
            <a:pPr lvl="2" fontAlgn="base"/>
            <a:r>
              <a:rPr lang="hr-HR" dirty="0" smtClean="0"/>
              <a:t>First step is</a:t>
            </a:r>
            <a:r>
              <a:rPr lang="en-US" dirty="0" smtClean="0"/>
              <a:t> </a:t>
            </a:r>
            <a:r>
              <a:rPr lang="en-US" dirty="0"/>
              <a:t>to just start thinking about what would your test strategy be on something like a Netflix recommendations page or Twitters timeline of tweets, for example, like how would you test this. </a:t>
            </a:r>
            <a:br>
              <a:rPr lang="en-US" dirty="0"/>
            </a:br>
            <a:endParaRPr lang="en-US" dirty="0"/>
          </a:p>
          <a:p>
            <a:pPr marL="114300" indent="0" fontAlgn="base">
              <a:buNone/>
            </a:pP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685800" y="291548"/>
            <a:ext cx="743829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500" b="1" dirty="0" smtClean="0">
                <a:solidFill>
                  <a:schemeClr val="bg1"/>
                </a:solidFill>
              </a:rPr>
              <a:t>What can we do?</a:t>
            </a:r>
            <a:endParaRPr lang="en-US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2942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subTitle" idx="4294967295"/>
          </p:nvPr>
        </p:nvSpPr>
        <p:spPr>
          <a:xfrm>
            <a:off x="349028" y="987806"/>
            <a:ext cx="8111836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fontAlgn="base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marL="114300" indent="0" fontAlgn="base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marL="114300" indent="0" fontAlgn="base">
              <a:buNone/>
            </a:pP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4418" y="903752"/>
            <a:ext cx="4784162" cy="3441904"/>
          </a:xfrm>
          <a:prstGeom prst="rect">
            <a:avLst/>
          </a:prstGeom>
        </p:spPr>
      </p:pic>
      <p:pic>
        <p:nvPicPr>
          <p:cNvPr id="5" name="Picture 2" descr="Slikovni rezultat za question mark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89052">
            <a:off x="6237502" y="924038"/>
            <a:ext cx="3050608" cy="3050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Slikovni rezultat za question mark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173566">
            <a:off x="-74363" y="1099400"/>
            <a:ext cx="3050608" cy="3050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7156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subTitle" idx="4294967295"/>
          </p:nvPr>
        </p:nvSpPr>
        <p:spPr>
          <a:xfrm>
            <a:off x="434558" y="1708501"/>
            <a:ext cx="8111836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hr-HR" sz="2000" dirty="0" smtClean="0"/>
              <a:t>There is no exact</a:t>
            </a:r>
          </a:p>
          <a:p>
            <a:pPr marL="114300" indent="0" fontAlgn="base">
              <a:buNone/>
            </a:pPr>
            <a:r>
              <a:rPr lang="hr-HR" sz="2000" dirty="0"/>
              <a:t> </a:t>
            </a:r>
            <a:r>
              <a:rPr lang="hr-HR" sz="2000" dirty="0" smtClean="0"/>
              <a:t>     RIGHT or WRONG answer</a:t>
            </a:r>
            <a:endParaRPr lang="en-US" sz="2000" dirty="0"/>
          </a:p>
          <a:p>
            <a:pPr marL="114300" indent="0">
              <a:buNone/>
            </a:pP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311727" y="471658"/>
            <a:ext cx="60272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500" b="1" dirty="0" smtClean="0">
                <a:solidFill>
                  <a:schemeClr val="bg1"/>
                </a:solidFill>
              </a:rPr>
              <a:t>#1 Learn how it learns</a:t>
            </a:r>
            <a:endParaRPr lang="en-US" sz="25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7753" y="1030477"/>
            <a:ext cx="3339559" cy="378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539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subTitle" idx="4294967295"/>
          </p:nvPr>
        </p:nvSpPr>
        <p:spPr>
          <a:xfrm>
            <a:off x="293302" y="1409889"/>
            <a:ext cx="8111836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hr-HR" sz="2000" dirty="0" smtClean="0"/>
              <a:t>If the system hasn’t learned anything yet, it would randomly offer advertisements.</a:t>
            </a:r>
          </a:p>
          <a:p>
            <a:pPr marL="114300" indent="0" fontAlgn="base">
              <a:buNone/>
            </a:pPr>
            <a:endParaRPr lang="hr-HR" sz="2000" dirty="0" smtClean="0"/>
          </a:p>
          <a:p>
            <a:pPr fontAlgn="base"/>
            <a:r>
              <a:rPr lang="hr-HR" sz="2000" dirty="0" smtClean="0"/>
              <a:t>What would I like this system to learn?</a:t>
            </a:r>
          </a:p>
          <a:p>
            <a:pPr marL="114300" indent="0" fontAlgn="base">
              <a:buNone/>
            </a:pPr>
            <a:r>
              <a:rPr lang="hr-HR" sz="2000" dirty="0" smtClean="0"/>
              <a:t>e.g. Men like pants, women like dresses?</a:t>
            </a:r>
          </a:p>
          <a:p>
            <a:pPr marL="114300" indent="0" fontAlgn="base">
              <a:buNone/>
            </a:pPr>
            <a:endParaRPr lang="hr-HR" sz="2000" dirty="0"/>
          </a:p>
          <a:p>
            <a:pPr marL="114300" indent="0" fontAlgn="base">
              <a:buNone/>
            </a:pPr>
            <a:endParaRPr lang="en-US" sz="2000" dirty="0"/>
          </a:p>
          <a:p>
            <a:pPr marL="114300" indent="0">
              <a:buNone/>
            </a:pP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468114" y="567193"/>
            <a:ext cx="60272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500" b="1" dirty="0" smtClean="0">
                <a:solidFill>
                  <a:schemeClr val="bg1"/>
                </a:solidFill>
              </a:rPr>
              <a:t>#2 Train the system</a:t>
            </a:r>
            <a:endParaRPr lang="en-US" sz="25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0624" y="1916058"/>
            <a:ext cx="3143408" cy="288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449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457200" y="258830"/>
            <a:ext cx="4114800" cy="7392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We’ll talk about... </a:t>
            </a:r>
            <a:endParaRPr dirty="0"/>
          </a:p>
        </p:txBody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563216" y="878809"/>
            <a:ext cx="7341706" cy="38985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endParaRPr lang="hr-HR" b="1" dirty="0" smtClean="0"/>
          </a:p>
          <a:p>
            <a:pPr fontAlgn="base"/>
            <a:endParaRPr lang="hr-HR" b="1" dirty="0"/>
          </a:p>
          <a:p>
            <a:pPr fontAlgn="base"/>
            <a:r>
              <a:rPr lang="hr-HR" b="1" dirty="0" smtClean="0"/>
              <a:t>Intro</a:t>
            </a:r>
          </a:p>
          <a:p>
            <a:pPr lvl="1" fontAlgn="base"/>
            <a:r>
              <a:rPr lang="en-US" dirty="0"/>
              <a:t>how to travel from Zagreb and Osijek to </a:t>
            </a:r>
            <a:r>
              <a:rPr lang="en-US" dirty="0" smtClean="0"/>
              <a:t>Cluj-Napoca</a:t>
            </a:r>
            <a:r>
              <a:rPr lang="hr-HR" dirty="0" smtClean="0"/>
              <a:t>?</a:t>
            </a:r>
          </a:p>
          <a:p>
            <a:pPr lvl="1" fontAlgn="base"/>
            <a:r>
              <a:rPr lang="hr-HR" dirty="0"/>
              <a:t>3</a:t>
            </a:r>
            <a:r>
              <a:rPr lang="hr-HR" dirty="0" smtClean="0"/>
              <a:t> days package (2 workshops&amp;conference day) </a:t>
            </a:r>
          </a:p>
          <a:p>
            <a:pPr lvl="1" fontAlgn="base"/>
            <a:r>
              <a:rPr lang="hr-HR" dirty="0" smtClean="0"/>
              <a:t>Selecting the right workshops and sessions&amp;preparing for workshops</a:t>
            </a:r>
          </a:p>
          <a:p>
            <a:pPr lvl="1" fontAlgn="base"/>
            <a:r>
              <a:rPr lang="hr-HR" dirty="0" smtClean="0">
                <a:hlinkClick r:id="rId4"/>
              </a:rPr>
              <a:t>Xtestathon</a:t>
            </a:r>
            <a:r>
              <a:rPr lang="hr-HR" dirty="0" smtClean="0"/>
              <a:t> = An extreme software testing challenge</a:t>
            </a:r>
          </a:p>
          <a:p>
            <a:pPr fontAlgn="base"/>
            <a:r>
              <a:rPr lang="en-US" b="1" dirty="0" smtClean="0"/>
              <a:t>Lectures</a:t>
            </a:r>
            <a:endParaRPr lang="en-US" b="1" dirty="0"/>
          </a:p>
          <a:p>
            <a:pPr lvl="1" fontAlgn="base"/>
            <a:r>
              <a:rPr lang="en-US" dirty="0" smtClean="0"/>
              <a:t>The </a:t>
            </a:r>
            <a:r>
              <a:rPr lang="en-US" dirty="0"/>
              <a:t>Reality of Testing in an Artificial </a:t>
            </a:r>
            <a:r>
              <a:rPr lang="en-US" dirty="0" smtClean="0"/>
              <a:t>World</a:t>
            </a:r>
            <a:endParaRPr lang="hr-HR" dirty="0" smtClean="0"/>
          </a:p>
          <a:p>
            <a:pPr marL="127000" indent="0" fontAlgn="base">
              <a:buNone/>
            </a:pPr>
            <a:endParaRPr lang="hr-HR" dirty="0" smtClean="0"/>
          </a:p>
          <a:p>
            <a:pPr fontAlgn="base"/>
            <a:r>
              <a:rPr lang="hr-HR" dirty="0" smtClean="0"/>
              <a:t>Did RTC 2018 meet my expectations?</a:t>
            </a:r>
            <a:endParaRPr lang="en-US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hr-HR" dirty="0" smtClean="0"/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hr-HR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hr-HR" dirty="0" smtClean="0"/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 smtClean="0"/>
              <a:t/>
            </a:r>
            <a:br>
              <a:rPr lang="en-US" dirty="0" smtClean="0"/>
            </a:b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882" y="828894"/>
            <a:ext cx="6293789" cy="391695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13113" y="139012"/>
            <a:ext cx="60272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500" b="1" dirty="0" smtClean="0">
                <a:solidFill>
                  <a:schemeClr val="bg1"/>
                </a:solidFill>
              </a:rPr>
              <a:t>#2 Train the system </a:t>
            </a:r>
            <a:endParaRPr lang="en-US" sz="25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5426" y="1107656"/>
            <a:ext cx="7790329" cy="37472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113" y="722501"/>
            <a:ext cx="8602474" cy="4146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488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subTitle" idx="4294967295"/>
          </p:nvPr>
        </p:nvSpPr>
        <p:spPr>
          <a:xfrm>
            <a:off x="293302" y="1409889"/>
            <a:ext cx="8111836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hr-HR" sz="2000" dirty="0">
                <a:solidFill>
                  <a:schemeClr val="bg1"/>
                </a:solidFill>
                <a:latin typeface="Zilla Slab Light" panose="020B0604020202020204" charset="0"/>
                <a:ea typeface="Zilla Slab Light" panose="020B0604020202020204" charset="0"/>
              </a:rPr>
              <a:t>What was the problem?</a:t>
            </a:r>
          </a:p>
          <a:p>
            <a:pPr marL="127000" indent="0">
              <a:buNone/>
            </a:pPr>
            <a:r>
              <a:rPr lang="hr-HR" sz="2000" dirty="0">
                <a:solidFill>
                  <a:schemeClr val="bg1"/>
                </a:solidFill>
                <a:latin typeface="Zilla Slab Light" panose="020B0604020202020204" charset="0"/>
                <a:ea typeface="Zilla Slab Light" panose="020B0604020202020204" charset="0"/>
              </a:rPr>
              <a:t>= System displayed adds with products which sold most to all customers!!</a:t>
            </a:r>
          </a:p>
          <a:p>
            <a:endParaRPr lang="hr-HR" sz="2000" dirty="0">
              <a:solidFill>
                <a:schemeClr val="bg1"/>
              </a:solidFill>
              <a:latin typeface="Zilla Slab Light" panose="020B0604020202020204" charset="0"/>
              <a:ea typeface="Zilla Slab Light" panose="020B0604020202020204" charset="0"/>
            </a:endParaRPr>
          </a:p>
          <a:p>
            <a:r>
              <a:rPr lang="hr-HR" sz="2000" dirty="0">
                <a:solidFill>
                  <a:schemeClr val="bg1"/>
                </a:solidFill>
                <a:latin typeface="Zilla Slab Light" panose="020B0604020202020204" charset="0"/>
                <a:ea typeface="Zilla Slab Light" panose="020B0604020202020204" charset="0"/>
              </a:rPr>
              <a:t>Solution?</a:t>
            </a:r>
          </a:p>
          <a:p>
            <a:pPr marL="127000" indent="0">
              <a:buNone/>
            </a:pPr>
            <a:r>
              <a:rPr lang="hr-HR" sz="2000" dirty="0">
                <a:solidFill>
                  <a:schemeClr val="bg1"/>
                </a:solidFill>
                <a:latin typeface="Zilla Slab Light" panose="020B0604020202020204" charset="0"/>
                <a:ea typeface="Zilla Slab Light" panose="020B0604020202020204" charset="0"/>
              </a:rPr>
              <a:t>#1 Throw models!</a:t>
            </a:r>
          </a:p>
          <a:p>
            <a:pPr marL="127000" indent="0">
              <a:buNone/>
            </a:pPr>
            <a:r>
              <a:rPr lang="hr-HR" sz="2000" dirty="0">
                <a:solidFill>
                  <a:schemeClr val="bg1"/>
                </a:solidFill>
                <a:latin typeface="Zilla Slab Light" panose="020B0604020202020204" charset="0"/>
                <a:ea typeface="Zilla Slab Light" panose="020B0604020202020204" charset="0"/>
              </a:rPr>
              <a:t>#2 Give system more data – TO LEARN!</a:t>
            </a:r>
            <a:endParaRPr lang="en-US" sz="2000" dirty="0">
              <a:solidFill>
                <a:schemeClr val="bg1"/>
              </a:solidFill>
              <a:latin typeface="Zilla Slab Light" panose="020B0604020202020204" charset="0"/>
              <a:ea typeface="Zilla Slab Light" panose="020B0604020202020204" charset="0"/>
            </a:endParaRPr>
          </a:p>
          <a:p>
            <a:pPr marL="114300" indent="0" fontAlgn="base">
              <a:buNone/>
            </a:pPr>
            <a:endParaRPr lang="hr-HR" sz="2000" dirty="0"/>
          </a:p>
          <a:p>
            <a:pPr marL="114300" indent="0" fontAlgn="base">
              <a:buNone/>
            </a:pPr>
            <a:endParaRPr lang="en-US" sz="2000" dirty="0"/>
          </a:p>
          <a:p>
            <a:pPr marL="114300" indent="0">
              <a:buNone/>
            </a:pP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468114" y="567193"/>
            <a:ext cx="60272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500" b="1" dirty="0" smtClean="0">
                <a:solidFill>
                  <a:schemeClr val="bg1"/>
                </a:solidFill>
              </a:rPr>
              <a:t>#2 Train the system</a:t>
            </a:r>
            <a:endParaRPr lang="en-US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3367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subTitle" idx="4294967295"/>
          </p:nvPr>
        </p:nvSpPr>
        <p:spPr>
          <a:xfrm>
            <a:off x="293302" y="1409889"/>
            <a:ext cx="8111836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hr-HR" sz="2000" dirty="0"/>
              <a:t>As technology advances, so must our test approaches</a:t>
            </a:r>
          </a:p>
          <a:p>
            <a:pPr fontAlgn="base"/>
            <a:r>
              <a:rPr lang="hr-HR" sz="2000" dirty="0"/>
              <a:t>Challenge your thoughts and beliefs</a:t>
            </a:r>
          </a:p>
          <a:p>
            <a:pPr fontAlgn="base"/>
            <a:r>
              <a:rPr lang="hr-HR" sz="2000" dirty="0"/>
              <a:t>The need for automation became more apparent</a:t>
            </a:r>
            <a:endParaRPr lang="en-US" sz="2000" dirty="0"/>
          </a:p>
          <a:p>
            <a:pPr marL="114300" indent="0" fontAlgn="base">
              <a:buNone/>
            </a:pPr>
            <a:endParaRPr lang="hr-HR" sz="2000" dirty="0"/>
          </a:p>
          <a:p>
            <a:pPr marL="114300" indent="0" fontAlgn="base">
              <a:buNone/>
            </a:pPr>
            <a:endParaRPr lang="en-US" sz="2000" dirty="0"/>
          </a:p>
          <a:p>
            <a:pPr marL="114300" indent="0">
              <a:buNone/>
            </a:pP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468114" y="567193"/>
            <a:ext cx="60272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500" b="1" dirty="0" smtClean="0">
                <a:solidFill>
                  <a:schemeClr val="bg1"/>
                </a:solidFill>
              </a:rPr>
              <a:t>#3 Prove the Findings</a:t>
            </a:r>
            <a:endParaRPr lang="en-US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0144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subTitle" idx="4294967295"/>
          </p:nvPr>
        </p:nvSpPr>
        <p:spPr>
          <a:xfrm>
            <a:off x="293302" y="1409889"/>
            <a:ext cx="8111836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hr-HR" sz="2000" dirty="0" smtClean="0"/>
              <a:t>There will always be a need for thoughtful and critical testing</a:t>
            </a:r>
          </a:p>
          <a:p>
            <a:pPr fontAlgn="base"/>
            <a:r>
              <a:rPr lang="hr-HR" sz="2000" dirty="0" smtClean="0"/>
              <a:t>Common sense can still trump an algorithm</a:t>
            </a:r>
          </a:p>
          <a:p>
            <a:pPr fontAlgn="base"/>
            <a:r>
              <a:rPr lang="hr-HR" sz="2000" dirty="0" smtClean="0"/>
              <a:t>What is my job as a tester?</a:t>
            </a:r>
          </a:p>
          <a:p>
            <a:pPr lvl="1" fontAlgn="base"/>
            <a:r>
              <a:rPr lang="hr-HR" sz="2000" dirty="0" smtClean="0"/>
              <a:t>Understanding what we think we are providing and we are actually doing – advocate for the customer, explain the impact</a:t>
            </a:r>
          </a:p>
          <a:p>
            <a:pPr lvl="1" fontAlgn="base"/>
            <a:r>
              <a:rPr lang="hr-HR" sz="2000" dirty="0" smtClean="0"/>
              <a:t>Security</a:t>
            </a:r>
          </a:p>
          <a:p>
            <a:pPr lvl="1" fontAlgn="base"/>
            <a:r>
              <a:rPr lang="hr-HR" sz="2000" dirty="0" smtClean="0"/>
              <a:t>Privacy</a:t>
            </a:r>
          </a:p>
          <a:p>
            <a:pPr lvl="1" fontAlgn="base"/>
            <a:r>
              <a:rPr lang="hr-HR" sz="2000" dirty="0" smtClean="0"/>
              <a:t>Ethics</a:t>
            </a:r>
          </a:p>
          <a:p>
            <a:pPr marL="114300" indent="0" fontAlgn="base">
              <a:buNone/>
            </a:pPr>
            <a:endParaRPr lang="en-US" sz="2000" dirty="0"/>
          </a:p>
          <a:p>
            <a:pPr marL="114300" indent="0">
              <a:buNone/>
            </a:pP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468114" y="567193"/>
            <a:ext cx="60272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500" b="1" dirty="0" smtClean="0">
                <a:solidFill>
                  <a:schemeClr val="bg1"/>
                </a:solidFill>
              </a:rPr>
              <a:t>CONCLUSION</a:t>
            </a:r>
            <a:endParaRPr lang="en-US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3967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319696" y="455213"/>
            <a:ext cx="4114800" cy="21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>
                <a:highlight>
                  <a:schemeClr val="lt1"/>
                </a:highlight>
              </a:rPr>
              <a:t>Conference</a:t>
            </a:r>
            <a:br>
              <a:rPr lang="hr-HR" dirty="0" smtClean="0">
                <a:highlight>
                  <a:schemeClr val="lt1"/>
                </a:highlight>
              </a:rPr>
            </a:br>
            <a:r>
              <a:rPr lang="hr-HR" dirty="0" smtClean="0">
                <a:highlight>
                  <a:schemeClr val="lt1"/>
                </a:highlight>
              </a:rPr>
              <a:t>Buddy</a:t>
            </a:r>
            <a:endParaRPr dirty="0"/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319696" y="2892660"/>
            <a:ext cx="5111087" cy="6070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2500" dirty="0">
                <a:solidFill>
                  <a:schemeClr val="bg1"/>
                </a:solidFill>
              </a:rPr>
              <a:t>http://www.conferencebuddy.io/ </a:t>
            </a:r>
          </a:p>
        </p:txBody>
      </p:sp>
      <p:sp>
        <p:nvSpPr>
          <p:cNvPr id="2" name="Rectangle 1"/>
          <p:cNvSpPr/>
          <p:nvPr/>
        </p:nvSpPr>
        <p:spPr>
          <a:xfrm>
            <a:off x="7215510" y="350648"/>
            <a:ext cx="192849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Zilla Slab Light" panose="020B0604020202020204" charset="0"/>
                <a:ea typeface="Zilla Slab Light" panose="020B0604020202020204" charset="0"/>
              </a:rPr>
              <a:t>Conference Buddy wants to provide a place to find </a:t>
            </a:r>
            <a:r>
              <a:rPr lang="en-US" b="1" dirty="0">
                <a:solidFill>
                  <a:srgbClr val="FFFFFF"/>
                </a:solidFill>
                <a:latin typeface="Zilla Slab Light" panose="020B0604020202020204" charset="0"/>
                <a:ea typeface="Zilla Slab Light" panose="020B0604020202020204" charset="0"/>
              </a:rPr>
              <a:t>companions for tech conferences</a:t>
            </a:r>
            <a:r>
              <a:rPr lang="en-US" dirty="0">
                <a:solidFill>
                  <a:srgbClr val="FFFFFF"/>
                </a:solidFill>
                <a:latin typeface="Zilla Slab Light" panose="020B0604020202020204" charset="0"/>
                <a:ea typeface="Zilla Slab Light" panose="020B0604020202020204" charset="0"/>
              </a:rPr>
              <a:t>. You can look for one or more person with whom you can attend a conference </a:t>
            </a:r>
            <a:r>
              <a:rPr lang="en-US" b="1" dirty="0">
                <a:solidFill>
                  <a:srgbClr val="FFFFFF"/>
                </a:solidFill>
                <a:latin typeface="Zilla Slab Light" panose="020B0604020202020204" charset="0"/>
                <a:ea typeface="Zilla Slab Light" panose="020B0604020202020204" charset="0"/>
              </a:rPr>
              <a:t>together</a:t>
            </a:r>
            <a:r>
              <a:rPr lang="en-US" dirty="0">
                <a:solidFill>
                  <a:srgbClr val="FFFFFF"/>
                </a:solidFill>
                <a:latin typeface="Zilla Slab Light" panose="020B0604020202020204" charset="0"/>
                <a:ea typeface="Zilla Slab Light" panose="020B0604020202020204" charset="0"/>
              </a:rPr>
              <a:t>. Support each other, find a familiar face between all these strangers. You will feel more at ease and comfortable just knowing you’re not alone. At the same time you’ll </a:t>
            </a:r>
            <a:r>
              <a:rPr lang="en-US" b="1" dirty="0">
                <a:solidFill>
                  <a:srgbClr val="FFFFFF"/>
                </a:solidFill>
                <a:latin typeface="Zilla Slab Light" panose="020B0604020202020204" charset="0"/>
                <a:ea typeface="Zilla Slab Light" panose="020B0604020202020204" charset="0"/>
              </a:rPr>
              <a:t>help others</a:t>
            </a:r>
            <a:r>
              <a:rPr lang="en-US" dirty="0">
                <a:solidFill>
                  <a:srgbClr val="FFFFFF"/>
                </a:solidFill>
                <a:latin typeface="Zilla Slab Light" panose="020B0604020202020204" charset="0"/>
                <a:ea typeface="Zilla Slab Light" panose="020B0604020202020204" charset="0"/>
              </a:rPr>
              <a:t> to feel better!</a:t>
            </a:r>
            <a:endParaRPr lang="en-US" dirty="0">
              <a:latin typeface="Zilla Slab Light" panose="020B0604020202020204" charset="0"/>
              <a:ea typeface="Zilla Slab Light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41"/>
          <p:cNvSpPr/>
          <p:nvPr/>
        </p:nvSpPr>
        <p:spPr>
          <a:xfrm>
            <a:off x="6566507" y="2684680"/>
            <a:ext cx="1854000" cy="1854000"/>
          </a:xfrm>
          <a:prstGeom prst="ellipse">
            <a:avLst/>
          </a:prstGeom>
          <a:solidFill>
            <a:srgbClr val="101631">
              <a:alpha val="50000"/>
            </a:srgbClr>
          </a:solidFill>
          <a:ln w="9525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FFFFFF"/>
              </a:solidFill>
              <a:latin typeface="Zilla Slab Light"/>
              <a:ea typeface="Zilla Slab Light"/>
              <a:cs typeface="Zilla Slab Light"/>
              <a:sym typeface="Zilla Slab Light"/>
            </a:endParaRPr>
          </a:p>
        </p:txBody>
      </p:sp>
      <p:sp>
        <p:nvSpPr>
          <p:cNvPr id="141" name="Shape 141"/>
          <p:cNvSpPr/>
          <p:nvPr/>
        </p:nvSpPr>
        <p:spPr>
          <a:xfrm>
            <a:off x="6357500" y="577657"/>
            <a:ext cx="1854000" cy="1854000"/>
          </a:xfrm>
          <a:prstGeom prst="ellipse">
            <a:avLst/>
          </a:prstGeom>
          <a:solidFill>
            <a:srgbClr val="101631">
              <a:alpha val="50000"/>
            </a:srgbClr>
          </a:solidFill>
          <a:ln w="9525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FFFFFF"/>
              </a:solidFill>
              <a:latin typeface="Zilla Slab Light"/>
              <a:ea typeface="Zilla Slab Light"/>
              <a:cs typeface="Zilla Slab Light"/>
              <a:sym typeface="Zilla Slab Light"/>
            </a:endParaRPr>
          </a:p>
        </p:txBody>
      </p:sp>
      <p:sp>
        <p:nvSpPr>
          <p:cNvPr id="142" name="Shape 142"/>
          <p:cNvSpPr txBox="1"/>
          <p:nvPr/>
        </p:nvSpPr>
        <p:spPr>
          <a:xfrm>
            <a:off x="5712200" y="3391490"/>
            <a:ext cx="1290600" cy="5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500" b="1" dirty="0" smtClean="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rPr>
              <a:t> </a:t>
            </a:r>
            <a:endParaRPr sz="1500" b="1" dirty="0">
              <a:solidFill>
                <a:srgbClr val="FFFFFF"/>
              </a:solidFill>
              <a:latin typeface="Zilla Slab Light"/>
              <a:ea typeface="Zilla Slab Light"/>
              <a:cs typeface="Zilla Slab Light"/>
              <a:sym typeface="Zilla Slab Light"/>
            </a:endParaRPr>
          </a:p>
        </p:txBody>
      </p:sp>
      <p:sp>
        <p:nvSpPr>
          <p:cNvPr id="143" name="Shape 143"/>
          <p:cNvSpPr/>
          <p:nvPr/>
        </p:nvSpPr>
        <p:spPr>
          <a:xfrm>
            <a:off x="3632742" y="344704"/>
            <a:ext cx="1854000" cy="1854000"/>
          </a:xfrm>
          <a:prstGeom prst="ellipse">
            <a:avLst/>
          </a:prstGeom>
          <a:solidFill>
            <a:srgbClr val="101631">
              <a:alpha val="50000"/>
            </a:srgbClr>
          </a:solidFill>
          <a:ln w="9525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FFFFFF"/>
              </a:solidFill>
              <a:latin typeface="Zilla Slab Light"/>
              <a:ea typeface="Zilla Slab Light"/>
              <a:cs typeface="Zilla Slab Light"/>
              <a:sym typeface="Zilla Slab Light"/>
            </a:endParaRPr>
          </a:p>
        </p:txBody>
      </p:sp>
      <p:sp>
        <p:nvSpPr>
          <p:cNvPr id="144" name="Shape 144"/>
          <p:cNvSpPr txBox="1"/>
          <p:nvPr/>
        </p:nvSpPr>
        <p:spPr>
          <a:xfrm>
            <a:off x="3914442" y="1011004"/>
            <a:ext cx="1290600" cy="5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hr-HR" sz="1500" b="1" dirty="0" smtClean="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rPr>
              <a:t>VISIT TESTBASH</a:t>
            </a:r>
            <a:r>
              <a:rPr lang="en" sz="1500" b="1" dirty="0" smtClean="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rPr>
              <a:t> </a:t>
            </a:r>
            <a:endParaRPr sz="1500" b="1" dirty="0">
              <a:solidFill>
                <a:srgbClr val="FFFFFF"/>
              </a:solidFill>
              <a:latin typeface="Zilla Slab Light"/>
              <a:ea typeface="Zilla Slab Light"/>
              <a:cs typeface="Zilla Slab Light"/>
              <a:sym typeface="Zilla Slab Light"/>
            </a:endParaRPr>
          </a:p>
        </p:txBody>
      </p:sp>
      <p:sp>
        <p:nvSpPr>
          <p:cNvPr id="145" name="Shape 145"/>
          <p:cNvSpPr/>
          <p:nvPr/>
        </p:nvSpPr>
        <p:spPr>
          <a:xfrm>
            <a:off x="2093354" y="1798190"/>
            <a:ext cx="1854000" cy="1854000"/>
          </a:xfrm>
          <a:prstGeom prst="ellipse">
            <a:avLst/>
          </a:prstGeom>
          <a:solidFill>
            <a:srgbClr val="101631">
              <a:alpha val="50000"/>
            </a:srgbClr>
          </a:solidFill>
          <a:ln w="9525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FFFFFF"/>
              </a:solidFill>
              <a:latin typeface="Zilla Slab Light"/>
              <a:ea typeface="Zilla Slab Light"/>
              <a:cs typeface="Zilla Slab Light"/>
              <a:sym typeface="Zilla Slab Light"/>
            </a:endParaRPr>
          </a:p>
        </p:txBody>
      </p:sp>
      <p:sp>
        <p:nvSpPr>
          <p:cNvPr id="146" name="Shape 146"/>
          <p:cNvSpPr txBox="1"/>
          <p:nvPr/>
        </p:nvSpPr>
        <p:spPr>
          <a:xfrm>
            <a:off x="2395332" y="2464490"/>
            <a:ext cx="1290600" cy="5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hr-HR" sz="1500" b="1" dirty="0" smtClean="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rPr>
              <a:t>READ ARTICLES </a:t>
            </a:r>
            <a:r>
              <a:rPr lang="en" sz="1500" b="1" dirty="0" smtClean="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rPr>
              <a:t> </a:t>
            </a:r>
            <a:endParaRPr sz="1500" b="1" dirty="0">
              <a:solidFill>
                <a:srgbClr val="FFFFFF"/>
              </a:solidFill>
              <a:latin typeface="Zilla Slab Light"/>
              <a:ea typeface="Zilla Slab Light"/>
              <a:cs typeface="Zilla Slab Light"/>
              <a:sym typeface="Zilla Slab Light"/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416868" y="605404"/>
            <a:ext cx="1854000" cy="1854000"/>
          </a:xfrm>
          <a:prstGeom prst="ellipse">
            <a:avLst/>
          </a:prstGeom>
          <a:solidFill>
            <a:srgbClr val="101631">
              <a:alpha val="50000"/>
            </a:srgbClr>
          </a:solidFill>
          <a:ln w="9525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FFFFFF"/>
              </a:solidFill>
              <a:latin typeface="Zilla Slab Light"/>
              <a:ea typeface="Zilla Slab Light"/>
              <a:cs typeface="Zilla Slab Light"/>
              <a:sym typeface="Zilla Slab Light"/>
            </a:endParaRPr>
          </a:p>
        </p:txBody>
      </p:sp>
      <p:sp>
        <p:nvSpPr>
          <p:cNvPr id="148" name="Shape 148"/>
          <p:cNvSpPr txBox="1"/>
          <p:nvPr/>
        </p:nvSpPr>
        <p:spPr>
          <a:xfrm>
            <a:off x="634814" y="1271704"/>
            <a:ext cx="1544661" cy="5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hr-HR" sz="1500" b="1" dirty="0" smtClean="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rPr>
              <a:t>USE TWITTER</a:t>
            </a:r>
            <a:r>
              <a:rPr lang="en" sz="1500" b="1" dirty="0" smtClean="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rPr>
              <a:t> </a:t>
            </a:r>
            <a:endParaRPr sz="1500" b="1" dirty="0">
              <a:solidFill>
                <a:srgbClr val="FFFFFF"/>
              </a:solidFill>
              <a:latin typeface="Zilla Slab Light"/>
              <a:ea typeface="Zilla Slab Light"/>
              <a:cs typeface="Zilla Slab Light"/>
              <a:sym typeface="Zilla Slab Light"/>
            </a:endParaRPr>
          </a:p>
        </p:txBody>
      </p:sp>
      <p:sp>
        <p:nvSpPr>
          <p:cNvPr id="12" name="Shape 144"/>
          <p:cNvSpPr txBox="1"/>
          <p:nvPr/>
        </p:nvSpPr>
        <p:spPr>
          <a:xfrm>
            <a:off x="6639200" y="1243957"/>
            <a:ext cx="1290600" cy="5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hr-HR" sz="1500" b="1" dirty="0" smtClean="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rPr>
              <a:t>FIND A MENTOR</a:t>
            </a:r>
            <a:r>
              <a:rPr lang="en" sz="1500" b="1" dirty="0" smtClean="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rPr>
              <a:t> </a:t>
            </a:r>
            <a:endParaRPr sz="1500" b="1" dirty="0">
              <a:solidFill>
                <a:srgbClr val="FFFFFF"/>
              </a:solidFill>
              <a:latin typeface="Zilla Slab Light"/>
              <a:ea typeface="Zilla Slab Light"/>
              <a:cs typeface="Zilla Slab Light"/>
              <a:sym typeface="Zilla Slab Light"/>
            </a:endParaRPr>
          </a:p>
        </p:txBody>
      </p:sp>
      <p:sp>
        <p:nvSpPr>
          <p:cNvPr id="14" name="Shape 144"/>
          <p:cNvSpPr txBox="1"/>
          <p:nvPr/>
        </p:nvSpPr>
        <p:spPr>
          <a:xfrm>
            <a:off x="6806482" y="3350980"/>
            <a:ext cx="1864573" cy="5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hr-HR" sz="1500" b="1" dirty="0" smtClean="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rPr>
              <a:t>PREPARE FOR CONF. DAY –</a:t>
            </a:r>
            <a:r>
              <a:rPr lang="hr-HR" sz="1500" b="1" dirty="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rPr>
              <a:t> </a:t>
            </a:r>
            <a:r>
              <a:rPr lang="hr-HR" sz="1500" b="1" dirty="0" smtClean="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rPr>
              <a:t>CHOOSE YOUR SESSIONS </a:t>
            </a:r>
          </a:p>
          <a:p>
            <a:pPr marL="0" lvl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hr-HR" sz="1500" b="1" dirty="0" smtClean="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rPr>
              <a:t>WISELY</a:t>
            </a:r>
          </a:p>
        </p:txBody>
      </p:sp>
      <p:sp>
        <p:nvSpPr>
          <p:cNvPr id="16" name="Shape 141"/>
          <p:cNvSpPr/>
          <p:nvPr/>
        </p:nvSpPr>
        <p:spPr>
          <a:xfrm>
            <a:off x="4225427" y="2839168"/>
            <a:ext cx="1854000" cy="1854000"/>
          </a:xfrm>
          <a:prstGeom prst="ellipse">
            <a:avLst/>
          </a:prstGeom>
          <a:solidFill>
            <a:srgbClr val="101631">
              <a:alpha val="50000"/>
            </a:srgbClr>
          </a:solidFill>
          <a:ln w="9525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FFFFFF"/>
              </a:solidFill>
              <a:latin typeface="Zilla Slab Light"/>
              <a:ea typeface="Zilla Slab Light"/>
              <a:cs typeface="Zilla Slab Light"/>
              <a:sym typeface="Zilla Slab Light"/>
            </a:endParaRPr>
          </a:p>
        </p:txBody>
      </p:sp>
      <p:sp>
        <p:nvSpPr>
          <p:cNvPr id="13" name="Shape 144"/>
          <p:cNvSpPr txBox="1"/>
          <p:nvPr/>
        </p:nvSpPr>
        <p:spPr>
          <a:xfrm>
            <a:off x="4537183" y="3505468"/>
            <a:ext cx="1562486" cy="5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hr-HR" sz="1500" b="1" dirty="0" smtClean="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rPr>
              <a:t>WHO TO FOLLOW FROM QA WORLD?</a:t>
            </a:r>
          </a:p>
          <a:p>
            <a:pPr marL="0" lvl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hr-HR" sz="1500" b="1" dirty="0" smtClean="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rPr>
              <a:t>(LINKEDIN, TWITTER)</a:t>
            </a:r>
            <a:r>
              <a:rPr lang="en" sz="1500" b="1" dirty="0" smtClean="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rPr>
              <a:t> </a:t>
            </a:r>
            <a:endParaRPr sz="1500" b="1" dirty="0">
              <a:solidFill>
                <a:srgbClr val="FFFFFF"/>
              </a:solidFill>
              <a:latin typeface="Zilla Slab Light"/>
              <a:ea typeface="Zilla Slab Light"/>
              <a:cs typeface="Zilla Slab Light"/>
              <a:sym typeface="Zilla Slab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 idx="4294967295"/>
          </p:nvPr>
        </p:nvSpPr>
        <p:spPr>
          <a:xfrm>
            <a:off x="457200" y="434575"/>
            <a:ext cx="4641000" cy="21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Thanks!</a:t>
            </a:r>
            <a:endParaRPr sz="9600"/>
          </a:p>
        </p:txBody>
      </p:sp>
      <p:sp>
        <p:nvSpPr>
          <p:cNvPr id="256" name="Shape 256"/>
          <p:cNvSpPr txBox="1">
            <a:spLocks noGrp="1"/>
          </p:cNvSpPr>
          <p:nvPr>
            <p:ph type="body" idx="4294967295"/>
          </p:nvPr>
        </p:nvSpPr>
        <p:spPr>
          <a:xfrm>
            <a:off x="457200" y="2647975"/>
            <a:ext cx="4114800" cy="21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lt1"/>
                </a:solidFill>
              </a:rPr>
              <a:t>Any questions</a:t>
            </a:r>
            <a:r>
              <a:rPr lang="en" sz="2400" b="1" dirty="0" smtClean="0">
                <a:solidFill>
                  <a:schemeClr val="lt1"/>
                </a:solidFill>
              </a:rPr>
              <a:t>?</a:t>
            </a:r>
            <a:endParaRPr lang="hr-HR" sz="2400" b="1" dirty="0" smtClean="0">
              <a:solidFill>
                <a:schemeClr val="lt1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lt1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You can find </a:t>
            </a:r>
            <a:r>
              <a:rPr lang="hr-HR" dirty="0" smtClean="0">
                <a:solidFill>
                  <a:schemeClr val="lt1"/>
                </a:solidFill>
              </a:rPr>
              <a:t>me at:</a:t>
            </a:r>
            <a:endParaRPr dirty="0">
              <a:solidFill>
                <a:schemeClr val="lt1"/>
              </a:solidFill>
            </a:endParaRP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▫"/>
            </a:pPr>
            <a:r>
              <a:rPr lang="hr-HR" dirty="0" smtClean="0">
                <a:solidFill>
                  <a:schemeClr val="lt1"/>
                </a:solidFill>
              </a:rPr>
              <a:t>ivana.malesgalic@span.eu</a:t>
            </a:r>
            <a:endParaRPr dirty="0">
              <a:solidFill>
                <a:schemeClr val="lt1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lt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997" y="90055"/>
            <a:ext cx="7524943" cy="46343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314" y="554182"/>
            <a:ext cx="8034741" cy="44779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5800" y="554181"/>
            <a:ext cx="676794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hr-HR" sz="2000" dirty="0" smtClean="0">
                <a:solidFill>
                  <a:schemeClr val="bg1"/>
                </a:solidFill>
                <a:latin typeface="Zilla Slab Light" panose="020B0604020202020204" charset="0"/>
                <a:ea typeface="Zilla Slab Light" panose="020B0604020202020204" charset="0"/>
              </a:rPr>
              <a:t>Conference Ticket</a:t>
            </a:r>
          </a:p>
          <a:p>
            <a:endParaRPr lang="hr-HR" sz="2000" dirty="0">
              <a:solidFill>
                <a:schemeClr val="bg1"/>
              </a:solidFill>
              <a:latin typeface="Zilla Slab Light" panose="020B0604020202020204" charset="0"/>
              <a:ea typeface="Zilla Slab Light" panose="020B0604020202020204" charset="0"/>
            </a:endParaRPr>
          </a:p>
          <a:p>
            <a:endParaRPr lang="hr-HR" sz="2000" dirty="0" smtClean="0">
              <a:solidFill>
                <a:schemeClr val="bg1"/>
              </a:solidFill>
              <a:latin typeface="Zilla Slab Light" panose="020B0604020202020204" charset="0"/>
              <a:ea typeface="Zilla Slab Light" panose="020B0604020202020204" charset="0"/>
            </a:endParaRPr>
          </a:p>
          <a:p>
            <a:endParaRPr lang="hr-HR" sz="2000" dirty="0">
              <a:solidFill>
                <a:schemeClr val="bg1"/>
              </a:solidFill>
              <a:latin typeface="Zilla Slab Light" panose="020B0604020202020204" charset="0"/>
              <a:ea typeface="Zilla Slab Light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r-HR" sz="2000" dirty="0" smtClean="0">
              <a:solidFill>
                <a:schemeClr val="bg1"/>
              </a:solidFill>
              <a:latin typeface="Zilla Slab Light" panose="020B0604020202020204" charset="0"/>
              <a:ea typeface="Zilla Slab Light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r-HR" sz="2000" dirty="0" smtClean="0">
              <a:solidFill>
                <a:schemeClr val="bg1"/>
              </a:solidFill>
              <a:latin typeface="Zilla Slab Light" panose="020B0604020202020204" charset="0"/>
              <a:ea typeface="Zilla Slab Light" panose="020B0604020202020204" charset="0"/>
            </a:endParaRPr>
          </a:p>
          <a:p>
            <a:endParaRPr lang="en-US" sz="2000" dirty="0">
              <a:latin typeface="Zilla Slab Light" panose="020B0604020202020204" charset="0"/>
              <a:ea typeface="Zilla Slab Light" panose="020B060402020202020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5194" y="938757"/>
            <a:ext cx="7111279" cy="153854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85799" y="2907783"/>
            <a:ext cx="80010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hr-HR" sz="2000" dirty="0" smtClean="0">
                <a:solidFill>
                  <a:schemeClr val="bg1"/>
                </a:solidFill>
                <a:latin typeface="Zilla Slab Light" panose="020B0604020202020204" charset="0"/>
                <a:ea typeface="Zilla Slab Light" panose="020B0604020202020204" charset="0"/>
              </a:rPr>
              <a:t>Selecting workshops </a:t>
            </a:r>
            <a:r>
              <a:rPr lang="hr-HR" sz="2000" dirty="0">
                <a:solidFill>
                  <a:schemeClr val="bg1"/>
                </a:solidFill>
                <a:latin typeface="Zilla Slab Light" panose="020B0604020202020204" charset="0"/>
                <a:ea typeface="Zilla Slab Light" panose="020B0604020202020204" charset="0"/>
              </a:rPr>
              <a:t>and sessions (</a:t>
            </a:r>
            <a:r>
              <a:rPr lang="hr-HR" sz="2000" dirty="0">
                <a:solidFill>
                  <a:schemeClr val="bg1"/>
                </a:solidFill>
                <a:latin typeface="Zilla Slab Light" panose="020B0604020202020204" charset="0"/>
                <a:ea typeface="Zilla Slab Light" panose="020B0604020202020204" charset="0"/>
                <a:hlinkClick r:id="rId5"/>
              </a:rPr>
              <a:t>https://romaniatesting.ro/program</a:t>
            </a:r>
            <a:r>
              <a:rPr lang="hr-HR" sz="2000" dirty="0" smtClean="0">
                <a:solidFill>
                  <a:schemeClr val="bg1"/>
                </a:solidFill>
                <a:latin typeface="Zilla Slab Light" panose="020B0604020202020204" charset="0"/>
                <a:ea typeface="Zilla Slab Light" panose="020B0604020202020204" charset="0"/>
                <a:hlinkClick r:id="rId5"/>
              </a:rPr>
              <a:t>/</a:t>
            </a:r>
            <a:r>
              <a:rPr lang="hr-HR" sz="2000" dirty="0" smtClean="0">
                <a:solidFill>
                  <a:schemeClr val="bg1"/>
                </a:solidFill>
                <a:latin typeface="Zilla Slab Light" panose="020B0604020202020204" charset="0"/>
                <a:ea typeface="Zilla Slab Light" panose="020B0604020202020204" charset="0"/>
              </a:rPr>
              <a:t> ) -&gt; COME PREPARED:</a:t>
            </a:r>
          </a:p>
          <a:p>
            <a:pPr>
              <a:buClr>
                <a:schemeClr val="bg1"/>
              </a:buClr>
            </a:pPr>
            <a:r>
              <a:rPr lang="hr-HR" sz="2000" dirty="0" smtClean="0">
                <a:solidFill>
                  <a:schemeClr val="bg1"/>
                </a:solidFill>
                <a:latin typeface="Zilla Slab Light" panose="020B0604020202020204" charset="0"/>
                <a:ea typeface="Zilla Slab Light" panose="020B0604020202020204" charset="0"/>
              </a:rPr>
              <a:t>Read, Explore, Google Speakers and research available resources !!!</a:t>
            </a:r>
          </a:p>
          <a:p>
            <a:pPr>
              <a:buClr>
                <a:schemeClr val="bg1"/>
              </a:buClr>
            </a:pPr>
            <a:endParaRPr lang="hr-HR" sz="2000" dirty="0" smtClean="0">
              <a:solidFill>
                <a:schemeClr val="bg1"/>
              </a:solidFill>
              <a:latin typeface="Zilla Slab Light" panose="020B0604020202020204" charset="0"/>
              <a:ea typeface="Zilla Slab Light" panose="020B0604020202020204" charset="0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hr-HR" sz="2000" dirty="0" smtClean="0">
                <a:solidFill>
                  <a:schemeClr val="bg1"/>
                </a:solidFill>
                <a:latin typeface="Zilla Slab Light" panose="020B0604020202020204" charset="0"/>
                <a:ea typeface="Zilla Slab Light" panose="020B0604020202020204" charset="0"/>
              </a:rPr>
              <a:t>Preparing for </a:t>
            </a:r>
            <a:r>
              <a:rPr lang="hr-HR" sz="2000" dirty="0">
                <a:solidFill>
                  <a:schemeClr val="bg1"/>
                </a:solidFill>
                <a:latin typeface="Zilla Slab Light" panose="020B0604020202020204" charset="0"/>
                <a:ea typeface="Zilla Slab Light" panose="020B0604020202020204" charset="0"/>
              </a:rPr>
              <a:t>workshops </a:t>
            </a:r>
            <a:r>
              <a:rPr lang="hr-HR" sz="2000" dirty="0" smtClean="0">
                <a:solidFill>
                  <a:schemeClr val="bg1"/>
                </a:solidFill>
                <a:latin typeface="Zilla Slab Light" panose="020B0604020202020204" charset="0"/>
                <a:ea typeface="Zilla Slab Light" panose="020B0604020202020204" charset="0"/>
              </a:rPr>
              <a:t>(e.g. </a:t>
            </a:r>
            <a:r>
              <a:rPr lang="hr-HR" sz="2000" dirty="0" smtClean="0">
                <a:solidFill>
                  <a:schemeClr val="bg1"/>
                </a:solidFill>
                <a:latin typeface="Zilla Slab Light" panose="020B0604020202020204" charset="0"/>
                <a:ea typeface="Zilla Slab Light" panose="020B0604020202020204" charset="0"/>
                <a:hlinkClick r:id="rId6"/>
              </a:rPr>
              <a:t>https</a:t>
            </a:r>
            <a:r>
              <a:rPr lang="hr-HR" sz="2000" dirty="0">
                <a:solidFill>
                  <a:schemeClr val="bg1"/>
                </a:solidFill>
                <a:latin typeface="Zilla Slab Light" panose="020B0604020202020204" charset="0"/>
                <a:ea typeface="Zilla Slab Light" panose="020B0604020202020204" charset="0"/>
                <a:hlinkClick r:id="rId6"/>
              </a:rPr>
              <a:t>://</a:t>
            </a:r>
            <a:r>
              <a:rPr lang="hr-HR" sz="2000" dirty="0" smtClean="0">
                <a:solidFill>
                  <a:schemeClr val="bg1"/>
                </a:solidFill>
                <a:latin typeface="Zilla Slab Light" panose="020B0604020202020204" charset="0"/>
                <a:ea typeface="Zilla Slab Light" panose="020B0604020202020204" charset="0"/>
                <a:hlinkClick r:id="rId6"/>
              </a:rPr>
              <a:t>github.com/angiejones/automation-bookstore</a:t>
            </a:r>
            <a:r>
              <a:rPr lang="hr-HR" sz="2000" dirty="0" smtClean="0">
                <a:solidFill>
                  <a:schemeClr val="bg1"/>
                </a:solidFill>
                <a:latin typeface="Zilla Slab Light" panose="020B0604020202020204" charset="0"/>
                <a:ea typeface="Zilla Slab Light" panose="020B0604020202020204" charset="0"/>
              </a:rPr>
              <a:t> )</a:t>
            </a:r>
            <a:endParaRPr lang="en-US" sz="2000" dirty="0">
              <a:solidFill>
                <a:schemeClr val="bg1"/>
              </a:solidFill>
              <a:latin typeface="Zilla Slab Light" panose="020B0604020202020204" charset="0"/>
              <a:ea typeface="Zilla Slab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173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ctrTitle"/>
          </p:nvPr>
        </p:nvSpPr>
        <p:spPr>
          <a:xfrm>
            <a:off x="364978" y="3281693"/>
            <a:ext cx="5542723" cy="13251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The Reality of Testing </a:t>
            </a:r>
            <a:r>
              <a:rPr lang="hr-HR" dirty="0" smtClean="0"/>
              <a:t/>
            </a:r>
            <a:br>
              <a:rPr lang="hr-HR" dirty="0" smtClean="0"/>
            </a:br>
            <a:r>
              <a:rPr lang="en-US" dirty="0" smtClean="0"/>
              <a:t>in </a:t>
            </a:r>
            <a:r>
              <a:rPr lang="en-US" dirty="0"/>
              <a:t>an Artificial </a:t>
            </a:r>
            <a:r>
              <a:rPr lang="en-US" dirty="0" smtClean="0"/>
              <a:t>World</a:t>
            </a:r>
            <a:r>
              <a:rPr lang="hr-HR" dirty="0" smtClean="0"/>
              <a:t/>
            </a:r>
            <a:br>
              <a:rPr lang="hr-HR" dirty="0" smtClean="0"/>
            </a:br>
            <a:r>
              <a:rPr lang="hr-HR" dirty="0"/>
              <a:t/>
            </a:r>
            <a:br>
              <a:rPr lang="hr-HR" dirty="0"/>
            </a:br>
            <a:r>
              <a:rPr lang="hr-HR" sz="3000" dirty="0" smtClean="0"/>
              <a:t>by Angie Jones</a:t>
            </a:r>
            <a:r>
              <a:rPr lang="hr-HR" dirty="0"/>
              <a:t/>
            </a:r>
            <a:br>
              <a:rPr lang="hr-HR" dirty="0"/>
            </a:br>
            <a:r>
              <a:rPr lang="hr-HR" sz="1500" dirty="0">
                <a:hlinkClick r:id="rId4"/>
              </a:rPr>
              <a:t>http://angiejones.tech</a:t>
            </a:r>
            <a:r>
              <a:rPr lang="hr-HR" sz="1500" dirty="0" smtClean="0">
                <a:hlinkClick r:id="rId4"/>
              </a:rPr>
              <a:t>/</a:t>
            </a:r>
            <a:r>
              <a:rPr lang="hr-HR" sz="1500" dirty="0" smtClean="0"/>
              <a:t/>
            </a:r>
            <a:br>
              <a:rPr lang="hr-HR" sz="1500" dirty="0" smtClean="0"/>
            </a:br>
            <a:r>
              <a:rPr lang="hr-HR" sz="1500" dirty="0" smtClean="0"/>
              <a:t>PPT:  </a:t>
            </a:r>
            <a:r>
              <a:rPr lang="hr-HR" sz="1500" dirty="0" smtClean="0">
                <a:hlinkClick r:id="rId5"/>
              </a:rPr>
              <a:t>slides</a:t>
            </a:r>
            <a:r>
              <a:rPr lang="hr-HR" sz="1500" dirty="0" smtClean="0"/>
              <a:t> </a:t>
            </a:r>
            <a:r>
              <a:rPr lang="en-US" sz="1500" dirty="0"/>
              <a:t/>
            </a:r>
            <a:br>
              <a:rPr lang="en-US" sz="1500" dirty="0"/>
            </a:b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88543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subTitle" idx="4294967295"/>
          </p:nvPr>
        </p:nvSpPr>
        <p:spPr>
          <a:xfrm>
            <a:off x="474783" y="1374668"/>
            <a:ext cx="8389437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US" sz="2000" b="1" u="sng" dirty="0" smtClean="0"/>
              <a:t>Artificial </a:t>
            </a:r>
            <a:r>
              <a:rPr lang="en-US" sz="2000" b="1" u="sng" dirty="0"/>
              <a:t>intelligence </a:t>
            </a:r>
            <a:r>
              <a:rPr lang="en-US" sz="2000" dirty="0"/>
              <a:t>is being employed in nearly every walk of life, from virtual assistants to self-driving cars. </a:t>
            </a:r>
            <a:endParaRPr lang="hr-HR" sz="2000" dirty="0" smtClean="0"/>
          </a:p>
          <a:p>
            <a:pPr fontAlgn="base"/>
            <a:endParaRPr lang="hr-HR" sz="2000" dirty="0" smtClean="0"/>
          </a:p>
          <a:p>
            <a:pPr marL="114300" indent="0" fontAlgn="base">
              <a:buNone/>
            </a:pPr>
            <a:r>
              <a:rPr lang="hr-HR" sz="2000" dirty="0" smtClean="0"/>
              <a:t>? </a:t>
            </a:r>
            <a:r>
              <a:rPr lang="en-US" sz="2000" dirty="0" smtClean="0"/>
              <a:t>How </a:t>
            </a:r>
            <a:r>
              <a:rPr lang="en-US" sz="2000" dirty="0"/>
              <a:t>will this new way of life </a:t>
            </a:r>
            <a:r>
              <a:rPr lang="en-US" sz="2000" b="1" u="sng" dirty="0"/>
              <a:t>impact</a:t>
            </a:r>
            <a:r>
              <a:rPr lang="en-US" sz="2000" dirty="0"/>
              <a:t> software testing? </a:t>
            </a:r>
            <a:endParaRPr lang="hr-HR" sz="2000" dirty="0" smtClean="0"/>
          </a:p>
          <a:p>
            <a:pPr marL="114300" indent="0" fontAlgn="base">
              <a:buNone/>
            </a:pPr>
            <a:r>
              <a:rPr lang="hr-HR" sz="2000" dirty="0" smtClean="0"/>
              <a:t>? </a:t>
            </a:r>
            <a:r>
              <a:rPr lang="en-US" sz="2000" dirty="0" smtClean="0"/>
              <a:t>What </a:t>
            </a:r>
            <a:r>
              <a:rPr lang="hr-HR" sz="2000" dirty="0" smtClean="0"/>
              <a:t>will be</a:t>
            </a:r>
            <a:r>
              <a:rPr lang="en-US" sz="2000" dirty="0" smtClean="0"/>
              <a:t> </a:t>
            </a:r>
            <a:r>
              <a:rPr lang="en-US" sz="2000" dirty="0"/>
              <a:t>our </a:t>
            </a:r>
            <a:r>
              <a:rPr lang="en-US" sz="2000" b="1" u="sng" dirty="0" err="1" smtClean="0"/>
              <a:t>rol</a:t>
            </a:r>
            <a:r>
              <a:rPr lang="hr-HR" sz="2000" b="1" u="sng" dirty="0" smtClean="0"/>
              <a:t>e</a:t>
            </a:r>
            <a:r>
              <a:rPr lang="hr-HR" sz="2000" dirty="0" smtClean="0"/>
              <a:t>?</a:t>
            </a:r>
          </a:p>
          <a:p>
            <a:pPr marL="114300" indent="0" fontAlgn="base">
              <a:buNone/>
            </a:pPr>
            <a:r>
              <a:rPr lang="hr-HR" sz="2000" dirty="0" smtClean="0"/>
              <a:t>? Will </a:t>
            </a:r>
            <a:r>
              <a:rPr lang="en-US" sz="2000" dirty="0" smtClean="0"/>
              <a:t>there </a:t>
            </a:r>
            <a:r>
              <a:rPr lang="en-US" sz="2000" dirty="0"/>
              <a:t>even </a:t>
            </a:r>
            <a:r>
              <a:rPr lang="hr-HR" sz="2000" dirty="0" smtClean="0"/>
              <a:t>be </a:t>
            </a:r>
            <a:r>
              <a:rPr lang="hr-HR" sz="2000" b="1" u="sng" dirty="0" smtClean="0"/>
              <a:t>a need </a:t>
            </a:r>
            <a:r>
              <a:rPr lang="hr-HR" sz="2000" dirty="0" smtClean="0"/>
              <a:t>for software testers</a:t>
            </a:r>
            <a:r>
              <a:rPr lang="en-US" sz="2000" dirty="0" smtClean="0"/>
              <a:t>? </a:t>
            </a:r>
            <a:endParaRPr lang="hr-HR" sz="2000" dirty="0" smtClean="0"/>
          </a:p>
          <a:p>
            <a:pPr marL="114300" indent="0" fontAlgn="base">
              <a:buNone/>
            </a:pPr>
            <a:r>
              <a:rPr lang="hr-HR" sz="2000" dirty="0" smtClean="0"/>
              <a:t>? What </a:t>
            </a:r>
            <a:r>
              <a:rPr lang="hr-HR" sz="2000" b="1" u="sng" dirty="0" smtClean="0"/>
              <a:t>skills</a:t>
            </a:r>
            <a:r>
              <a:rPr lang="hr-HR" sz="2000" dirty="0" smtClean="0"/>
              <a:t> will testers need to know </a:t>
            </a:r>
            <a:r>
              <a:rPr lang="en-US" sz="2000" dirty="0" smtClean="0"/>
              <a:t>for </a:t>
            </a:r>
            <a:r>
              <a:rPr lang="en-US" sz="2000" dirty="0"/>
              <a:t>testing AI-based </a:t>
            </a:r>
            <a:r>
              <a:rPr lang="en-US" sz="2000" dirty="0" smtClean="0"/>
              <a:t>technologies</a:t>
            </a:r>
            <a:r>
              <a:rPr lang="hr-HR" sz="2000" dirty="0"/>
              <a:t>?</a:t>
            </a:r>
            <a:endParaRPr lang="hr-HR" sz="2000" dirty="0" smtClean="0"/>
          </a:p>
          <a:p>
            <a:pPr fontAlgn="base"/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685800" y="291548"/>
            <a:ext cx="743829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500" b="1" dirty="0" smtClean="0">
                <a:solidFill>
                  <a:schemeClr val="bg1"/>
                </a:solidFill>
              </a:rPr>
              <a:t>Our world is changing...</a:t>
            </a:r>
            <a:endParaRPr lang="en-US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7195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subTitle" idx="4294967295"/>
          </p:nvPr>
        </p:nvSpPr>
        <p:spPr>
          <a:xfrm>
            <a:off x="347036" y="1025044"/>
            <a:ext cx="8389437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US" dirty="0"/>
              <a:t>Machine learning won't necessarily eliminate testing jobs, but it will change how the work gets done.</a:t>
            </a:r>
          </a:p>
          <a:p>
            <a:pPr marL="114300" indent="0" fontAlgn="base">
              <a:buNone/>
            </a:pPr>
            <a:r>
              <a:rPr lang="hr-HR" dirty="0"/>
              <a:t> </a:t>
            </a:r>
            <a:r>
              <a:rPr lang="hr-HR" dirty="0" smtClean="0"/>
              <a:t>     </a:t>
            </a:r>
            <a:r>
              <a:rPr lang="en-US" dirty="0" smtClean="0"/>
              <a:t>~</a:t>
            </a:r>
            <a:r>
              <a:rPr lang="en-US" dirty="0"/>
              <a:t>Paul </a:t>
            </a:r>
            <a:r>
              <a:rPr lang="en-US" dirty="0" smtClean="0"/>
              <a:t>Merrill</a:t>
            </a:r>
            <a:endParaRPr lang="hr-HR" dirty="0" smtClean="0"/>
          </a:p>
          <a:p>
            <a:pPr marL="114300" indent="0" fontAlgn="base">
              <a:buNone/>
            </a:pPr>
            <a:endParaRPr lang="hr-HR" dirty="0" smtClean="0"/>
          </a:p>
          <a:p>
            <a:pPr fontAlgn="base"/>
            <a:r>
              <a:rPr lang="en-US" dirty="0"/>
              <a:t>We believe that the most important solution to overcome </a:t>
            </a:r>
            <a:r>
              <a:rPr lang="en-US" dirty="0" smtClean="0"/>
              <a:t>increasing</a:t>
            </a:r>
            <a:r>
              <a:rPr lang="hr-HR" dirty="0"/>
              <a:t> </a:t>
            </a:r>
            <a:r>
              <a:rPr lang="en-US" dirty="0" smtClean="0"/>
              <a:t>testing </a:t>
            </a:r>
            <a:r>
              <a:rPr lang="en-US" dirty="0"/>
              <a:t>challenges will be the emerging introduction of machine-based intelligence.</a:t>
            </a:r>
          </a:p>
          <a:p>
            <a:pPr marL="114300" indent="0" fontAlgn="base">
              <a:buNone/>
            </a:pPr>
            <a:r>
              <a:rPr lang="en-US" dirty="0"/>
              <a:t> </a:t>
            </a:r>
            <a:r>
              <a:rPr lang="hr-HR" dirty="0"/>
              <a:t> </a:t>
            </a:r>
            <a:r>
              <a:rPr lang="hr-HR" dirty="0" smtClean="0"/>
              <a:t>    </a:t>
            </a:r>
            <a:r>
              <a:rPr lang="en-US" dirty="0" smtClean="0"/>
              <a:t>~</a:t>
            </a:r>
            <a:r>
              <a:rPr lang="en-US" dirty="0"/>
              <a:t>2016-17 World Quality </a:t>
            </a:r>
            <a:r>
              <a:rPr lang="en-US" dirty="0" smtClean="0"/>
              <a:t>Report</a:t>
            </a:r>
            <a:endParaRPr lang="hr-HR" dirty="0" smtClean="0"/>
          </a:p>
          <a:p>
            <a:pPr marL="114300" indent="0" fontAlgn="base">
              <a:buNone/>
            </a:pPr>
            <a:endParaRPr lang="hr-HR" dirty="0"/>
          </a:p>
          <a:p>
            <a:pPr fontAlgn="base"/>
            <a:r>
              <a:rPr lang="en-US" dirty="0"/>
              <a:t>We'll see a trend where humans will have less and less mechanical dirty work to do with implementing, executing, and analyzing test </a:t>
            </a:r>
            <a:r>
              <a:rPr lang="en-US" dirty="0" smtClean="0"/>
              <a:t>results</a:t>
            </a:r>
            <a:r>
              <a:rPr lang="hr-HR" dirty="0" smtClean="0"/>
              <a:t> </a:t>
            </a:r>
            <a:r>
              <a:rPr lang="en-US" dirty="0" smtClean="0"/>
              <a:t>but </a:t>
            </a:r>
            <a:r>
              <a:rPr lang="en-US" dirty="0"/>
              <a:t>they will still be an integral and necessary part of the test process to approve and act on the findings</a:t>
            </a:r>
            <a:r>
              <a:rPr lang="en-US" dirty="0" smtClean="0"/>
              <a:t>.</a:t>
            </a:r>
            <a:endParaRPr lang="en-US" dirty="0"/>
          </a:p>
          <a:p>
            <a:pPr marL="114300" indent="0" fontAlgn="base">
              <a:buNone/>
            </a:pPr>
            <a:r>
              <a:rPr lang="hr-HR" dirty="0" smtClean="0"/>
              <a:t>     </a:t>
            </a:r>
            <a:r>
              <a:rPr lang="en-US" dirty="0" smtClean="0"/>
              <a:t>~</a:t>
            </a:r>
            <a:r>
              <a:rPr lang="en-US" dirty="0"/>
              <a:t>Moshe </a:t>
            </a:r>
            <a:r>
              <a:rPr lang="en-US" dirty="0" err="1"/>
              <a:t>Milman</a:t>
            </a:r>
            <a:r>
              <a:rPr lang="en-US" dirty="0"/>
              <a:t> &amp; Adam Carmi</a:t>
            </a:r>
          </a:p>
          <a:p>
            <a:pPr marL="114300" indent="0" fontAlgn="base">
              <a:buNone/>
            </a:pPr>
            <a:r>
              <a:rPr lang="en-US" dirty="0"/>
              <a:t> </a:t>
            </a:r>
          </a:p>
          <a:p>
            <a:pPr fontAlgn="base"/>
            <a:endParaRPr lang="en-US" dirty="0"/>
          </a:p>
          <a:p>
            <a:pPr fontAlgn="base"/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685800" y="291548"/>
            <a:ext cx="743829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500" b="1" dirty="0" smtClean="0">
                <a:solidFill>
                  <a:schemeClr val="bg1"/>
                </a:solidFill>
              </a:rPr>
              <a:t>The Future of Testing...</a:t>
            </a:r>
            <a:endParaRPr lang="en-US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4974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subTitle" idx="4294967295"/>
          </p:nvPr>
        </p:nvSpPr>
        <p:spPr>
          <a:xfrm>
            <a:off x="474784" y="1374668"/>
            <a:ext cx="8111836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US" dirty="0" smtClean="0"/>
              <a:t>most </a:t>
            </a:r>
            <a:r>
              <a:rPr lang="en-US" dirty="0"/>
              <a:t>of the discussion has been on how AI tools will be able to help us as a </a:t>
            </a:r>
            <a:r>
              <a:rPr lang="en-US" dirty="0" smtClean="0"/>
              <a:t>Testers</a:t>
            </a:r>
            <a:endParaRPr lang="hr-HR" dirty="0" smtClean="0"/>
          </a:p>
          <a:p>
            <a:pPr fontAlgn="base"/>
            <a:r>
              <a:rPr lang="hr-HR" dirty="0" smtClean="0"/>
              <a:t>There are a</a:t>
            </a:r>
            <a:r>
              <a:rPr lang="en-US" dirty="0" smtClean="0"/>
              <a:t> </a:t>
            </a:r>
            <a:r>
              <a:rPr lang="en-US" dirty="0"/>
              <a:t>lot of new automation tools that are popping up and promising that AI will save the day and that's all </a:t>
            </a:r>
            <a:r>
              <a:rPr lang="en-US" dirty="0" smtClean="0"/>
              <a:t>right</a:t>
            </a:r>
            <a:endParaRPr lang="hr-HR" dirty="0" smtClean="0"/>
          </a:p>
          <a:p>
            <a:pPr fontAlgn="base"/>
            <a:r>
              <a:rPr lang="hr-HR" dirty="0" smtClean="0"/>
              <a:t>Going beyond conversations about tools =&gt; discussing </a:t>
            </a:r>
            <a:r>
              <a:rPr lang="en-US" dirty="0" smtClean="0"/>
              <a:t>how </a:t>
            </a:r>
            <a:r>
              <a:rPr lang="en-US" dirty="0"/>
              <a:t>to test forms of AI that are present today in today's applications such as machine </a:t>
            </a:r>
            <a:r>
              <a:rPr lang="en-US" dirty="0" smtClean="0"/>
              <a:t>learning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fontAlgn="base"/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685800" y="291548"/>
            <a:ext cx="743829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500" b="1" dirty="0" smtClean="0">
                <a:solidFill>
                  <a:schemeClr val="bg1"/>
                </a:solidFill>
              </a:rPr>
              <a:t>When talking about AI in testing community...</a:t>
            </a:r>
            <a:endParaRPr lang="en-US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867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subTitle" idx="4294967295"/>
          </p:nvPr>
        </p:nvSpPr>
        <p:spPr>
          <a:xfrm>
            <a:off x="349028" y="987806"/>
            <a:ext cx="8111836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0" lvl="1" indent="0" fontAlgn="base">
              <a:buNone/>
            </a:pP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744" y="987806"/>
            <a:ext cx="4651372" cy="37336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3744" y="152484"/>
            <a:ext cx="743829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500" b="1" dirty="0" smtClean="0">
                <a:solidFill>
                  <a:schemeClr val="bg1"/>
                </a:solidFill>
              </a:rPr>
              <a:t>#Example: Netflix, Twitter</a:t>
            </a:r>
            <a:endParaRPr lang="en-US" sz="25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46459" y="864066"/>
            <a:ext cx="339754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3000" dirty="0" smtClean="0">
                <a:solidFill>
                  <a:schemeClr val="bg1"/>
                </a:solidFill>
                <a:latin typeface="Zilla Slab Light" panose="020B0604020202020204" charset="0"/>
                <a:ea typeface="Zilla Slab Light" panose="020B0604020202020204" charset="0"/>
              </a:rPr>
              <a:t>Q1: How to test this?</a:t>
            </a:r>
          </a:p>
          <a:p>
            <a:r>
              <a:rPr lang="hr-HR" sz="3000" dirty="0" smtClean="0">
                <a:solidFill>
                  <a:schemeClr val="bg1"/>
                </a:solidFill>
                <a:latin typeface="Zilla Slab Light" panose="020B0604020202020204" charset="0"/>
                <a:ea typeface="Zilla Slab Light" panose="020B0604020202020204" charset="0"/>
              </a:rPr>
              <a:t>Q2: How to say if it’s correctly filtered?</a:t>
            </a:r>
          </a:p>
          <a:p>
            <a:r>
              <a:rPr lang="hr-HR" sz="3000" dirty="0" smtClean="0">
                <a:solidFill>
                  <a:schemeClr val="bg1"/>
                </a:solidFill>
                <a:latin typeface="Zilla Slab Light" panose="020B0604020202020204" charset="0"/>
                <a:ea typeface="Zilla Slab Light" panose="020B0604020202020204" charset="0"/>
              </a:rPr>
              <a:t>Q3: How to tell if something is a bug?</a:t>
            </a:r>
            <a:endParaRPr lang="en-US" sz="3000" dirty="0">
              <a:solidFill>
                <a:schemeClr val="bg1"/>
              </a:solidFill>
              <a:latin typeface="Zilla Slab Light" panose="020B0604020202020204" charset="0"/>
              <a:ea typeface="Zilla Slab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4457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lamo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6776</TotalTime>
  <Words>1041</Words>
  <Application>Microsoft Office PowerPoint</Application>
  <PresentationFormat>On-screen Show (16:9)</PresentationFormat>
  <Paragraphs>164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Zilla Slab Light</vt:lpstr>
      <vt:lpstr>Stencil</vt:lpstr>
      <vt:lpstr>Zilla Slab Highlight</vt:lpstr>
      <vt:lpstr>Arial</vt:lpstr>
      <vt:lpstr>Helvetica Neue Light</vt:lpstr>
      <vt:lpstr>Palamon template</vt:lpstr>
      <vt:lpstr>Romanian Testing Conference 2018  Report</vt:lpstr>
      <vt:lpstr>We’ll talk about... </vt:lpstr>
      <vt:lpstr>PowerPoint Presentation</vt:lpstr>
      <vt:lpstr>PowerPoint Presentation</vt:lpstr>
      <vt:lpstr>The Reality of Testing  in an Artificial World  by Angie Jones http://angiejones.tech/ PPT:  slides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Conference Buddy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Ivana Maleš Galić (Span)</dc:creator>
  <cp:lastModifiedBy>Ivana Maleš Galić (Span)</cp:lastModifiedBy>
  <cp:revision>255</cp:revision>
  <dcterms:modified xsi:type="dcterms:W3CDTF">2018-06-21T11:31:16Z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f34ea31a-3f28-4780-b739-fde9e4628bdb</vt:lpwstr>
  </property>
  <property fmtid="{D5CDD505-2E9C-101B-9397-08002B2CF9AE}" pid="3" name="CLASSIFICATION">
    <vt:lpwstr>InternoInternal</vt:lpwstr>
  </property>
</Properties>
</file>